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Lst>
  <p:notesMasterIdLst>
    <p:notesMasterId r:id="rId73"/>
  </p:notesMasterIdLst>
  <p:sldIdLst>
    <p:sldId id="256" r:id="rId4"/>
    <p:sldId id="476" r:id="rId5"/>
    <p:sldId id="501" r:id="rId6"/>
    <p:sldId id="502" r:id="rId7"/>
    <p:sldId id="507" r:id="rId8"/>
    <p:sldId id="509" r:id="rId9"/>
    <p:sldId id="508" r:id="rId10"/>
    <p:sldId id="503" r:id="rId11"/>
    <p:sldId id="510" r:id="rId12"/>
    <p:sldId id="511" r:id="rId13"/>
    <p:sldId id="512" r:id="rId14"/>
    <p:sldId id="504" r:id="rId15"/>
    <p:sldId id="513" r:id="rId16"/>
    <p:sldId id="505" r:id="rId17"/>
    <p:sldId id="514" r:id="rId18"/>
    <p:sldId id="515" r:id="rId19"/>
    <p:sldId id="518" r:id="rId20"/>
    <p:sldId id="523" r:id="rId21"/>
    <p:sldId id="521" r:id="rId22"/>
    <p:sldId id="522" r:id="rId23"/>
    <p:sldId id="524" r:id="rId24"/>
    <p:sldId id="525" r:id="rId25"/>
    <p:sldId id="526" r:id="rId26"/>
    <p:sldId id="527" r:id="rId27"/>
    <p:sldId id="529" r:id="rId28"/>
    <p:sldId id="528" r:id="rId29"/>
    <p:sldId id="530" r:id="rId30"/>
    <p:sldId id="532" r:id="rId31"/>
    <p:sldId id="531" r:id="rId32"/>
    <p:sldId id="562" r:id="rId33"/>
    <p:sldId id="542" r:id="rId34"/>
    <p:sldId id="543" r:id="rId35"/>
    <p:sldId id="544" r:id="rId36"/>
    <p:sldId id="545" r:id="rId37"/>
    <p:sldId id="546" r:id="rId38"/>
    <p:sldId id="547" r:id="rId39"/>
    <p:sldId id="548" r:id="rId40"/>
    <p:sldId id="549" r:id="rId41"/>
    <p:sldId id="550" r:id="rId42"/>
    <p:sldId id="551" r:id="rId43"/>
    <p:sldId id="552" r:id="rId44"/>
    <p:sldId id="553" r:id="rId45"/>
    <p:sldId id="554" r:id="rId46"/>
    <p:sldId id="555" r:id="rId47"/>
    <p:sldId id="556" r:id="rId48"/>
    <p:sldId id="557" r:id="rId49"/>
    <p:sldId id="558" r:id="rId50"/>
    <p:sldId id="559" r:id="rId51"/>
    <p:sldId id="560" r:id="rId52"/>
    <p:sldId id="561" r:id="rId53"/>
    <p:sldId id="539" r:id="rId54"/>
    <p:sldId id="540" r:id="rId55"/>
    <p:sldId id="541" r:id="rId56"/>
    <p:sldId id="563" r:id="rId57"/>
    <p:sldId id="571" r:id="rId58"/>
    <p:sldId id="564" r:id="rId59"/>
    <p:sldId id="565" r:id="rId60"/>
    <p:sldId id="566" r:id="rId61"/>
    <p:sldId id="567" r:id="rId62"/>
    <p:sldId id="572" r:id="rId63"/>
    <p:sldId id="573" r:id="rId64"/>
    <p:sldId id="574" r:id="rId65"/>
    <p:sldId id="576" r:id="rId66"/>
    <p:sldId id="577" r:id="rId67"/>
    <p:sldId id="575" r:id="rId68"/>
    <p:sldId id="578" r:id="rId69"/>
    <p:sldId id="533" r:id="rId70"/>
    <p:sldId id="535" r:id="rId71"/>
    <p:sldId id="534"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87" autoAdjust="0"/>
  </p:normalViewPr>
  <p:slideViewPr>
    <p:cSldViewPr snapToGrid="0">
      <p:cViewPr varScale="1">
        <p:scale>
          <a:sx n="93" d="100"/>
          <a:sy n="93" d="100"/>
        </p:scale>
        <p:origin x="114"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2017/2/21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a:t>
            </a:fld>
            <a:endParaRPr lang="zh-TW" altLang="en-US"/>
          </a:p>
        </p:txBody>
      </p:sp>
    </p:spTree>
    <p:extLst>
      <p:ext uri="{BB962C8B-B14F-4D97-AF65-F5344CB8AC3E}">
        <p14:creationId xmlns:p14="http://schemas.microsoft.com/office/powerpoint/2010/main" val="344220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56</a:t>
            </a:fld>
            <a:endParaRPr lang="zh-TW" altLang="en-US"/>
          </a:p>
        </p:txBody>
      </p:sp>
    </p:spTree>
    <p:extLst>
      <p:ext uri="{BB962C8B-B14F-4D97-AF65-F5344CB8AC3E}">
        <p14:creationId xmlns:p14="http://schemas.microsoft.com/office/powerpoint/2010/main" val="404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57</a:t>
            </a:fld>
            <a:endParaRPr lang="zh-TW" altLang="en-US"/>
          </a:p>
        </p:txBody>
      </p:sp>
    </p:spTree>
    <p:extLst>
      <p:ext uri="{BB962C8B-B14F-4D97-AF65-F5344CB8AC3E}">
        <p14:creationId xmlns:p14="http://schemas.microsoft.com/office/powerpoint/2010/main" val="4145436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58</a:t>
            </a:fld>
            <a:endParaRPr lang="zh-TW" altLang="en-US"/>
          </a:p>
        </p:txBody>
      </p:sp>
    </p:spTree>
    <p:extLst>
      <p:ext uri="{BB962C8B-B14F-4D97-AF65-F5344CB8AC3E}">
        <p14:creationId xmlns:p14="http://schemas.microsoft.com/office/powerpoint/2010/main" val="869781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60</a:t>
            </a:fld>
            <a:endParaRPr lang="zh-TW" altLang="en-US"/>
          </a:p>
        </p:txBody>
      </p:sp>
    </p:spTree>
    <p:extLst>
      <p:ext uri="{BB962C8B-B14F-4D97-AF65-F5344CB8AC3E}">
        <p14:creationId xmlns:p14="http://schemas.microsoft.com/office/powerpoint/2010/main" val="2030184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61</a:t>
            </a:fld>
            <a:endParaRPr lang="zh-TW" altLang="en-US"/>
          </a:p>
        </p:txBody>
      </p:sp>
    </p:spTree>
    <p:extLst>
      <p:ext uri="{BB962C8B-B14F-4D97-AF65-F5344CB8AC3E}">
        <p14:creationId xmlns:p14="http://schemas.microsoft.com/office/powerpoint/2010/main" val="892131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62</a:t>
            </a:fld>
            <a:endParaRPr lang="zh-TW" altLang="en-US"/>
          </a:p>
        </p:txBody>
      </p:sp>
    </p:spTree>
    <p:extLst>
      <p:ext uri="{BB962C8B-B14F-4D97-AF65-F5344CB8AC3E}">
        <p14:creationId xmlns:p14="http://schemas.microsoft.com/office/powerpoint/2010/main" val="807986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63</a:t>
            </a:fld>
            <a:endParaRPr lang="zh-TW" altLang="en-US"/>
          </a:p>
        </p:txBody>
      </p:sp>
    </p:spTree>
    <p:extLst>
      <p:ext uri="{BB962C8B-B14F-4D97-AF65-F5344CB8AC3E}">
        <p14:creationId xmlns:p14="http://schemas.microsoft.com/office/powerpoint/2010/main" val="12485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65</a:t>
            </a:fld>
            <a:endParaRPr lang="zh-TW" altLang="en-US"/>
          </a:p>
        </p:txBody>
      </p:sp>
    </p:spTree>
    <p:extLst>
      <p:ext uri="{BB962C8B-B14F-4D97-AF65-F5344CB8AC3E}">
        <p14:creationId xmlns:p14="http://schemas.microsoft.com/office/powerpoint/2010/main" val="2188832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66</a:t>
            </a:fld>
            <a:endParaRPr lang="zh-TW" altLang="en-US"/>
          </a:p>
        </p:txBody>
      </p:sp>
    </p:spTree>
    <p:extLst>
      <p:ext uri="{BB962C8B-B14F-4D97-AF65-F5344CB8AC3E}">
        <p14:creationId xmlns:p14="http://schemas.microsoft.com/office/powerpoint/2010/main" val="3321243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67</a:t>
            </a:fld>
            <a:endParaRPr lang="zh-TW" altLang="en-US"/>
          </a:p>
        </p:txBody>
      </p:sp>
    </p:spTree>
    <p:extLst>
      <p:ext uri="{BB962C8B-B14F-4D97-AF65-F5344CB8AC3E}">
        <p14:creationId xmlns:p14="http://schemas.microsoft.com/office/powerpoint/2010/main" val="2433272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a:t>
            </a:fld>
            <a:endParaRPr lang="zh-TW" altLang="en-US"/>
          </a:p>
        </p:txBody>
      </p:sp>
    </p:spTree>
    <p:extLst>
      <p:ext uri="{BB962C8B-B14F-4D97-AF65-F5344CB8AC3E}">
        <p14:creationId xmlns:p14="http://schemas.microsoft.com/office/powerpoint/2010/main" val="915132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69</a:t>
            </a:fld>
            <a:endParaRPr lang="zh-TW" altLang="en-US"/>
          </a:p>
        </p:txBody>
      </p:sp>
    </p:spTree>
    <p:extLst>
      <p:ext uri="{BB962C8B-B14F-4D97-AF65-F5344CB8AC3E}">
        <p14:creationId xmlns:p14="http://schemas.microsoft.com/office/powerpoint/2010/main" val="3171370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a:t>
            </a:fld>
            <a:endParaRPr lang="zh-TW" altLang="en-US"/>
          </a:p>
        </p:txBody>
      </p:sp>
    </p:spTree>
    <p:extLst>
      <p:ext uri="{BB962C8B-B14F-4D97-AF65-F5344CB8AC3E}">
        <p14:creationId xmlns:p14="http://schemas.microsoft.com/office/powerpoint/2010/main" val="348392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3-tiers:</a:t>
            </a:r>
            <a:r>
              <a:rPr lang="en-US" altLang="zh-TW" baseline="0" dirty="0"/>
              <a:t> </a:t>
            </a:r>
            <a:r>
              <a:rPr lang="zh-TW" altLang="en-US" baseline="0" dirty="0"/>
              <a:t>關鍵任務都落在 </a:t>
            </a:r>
            <a:r>
              <a:rPr lang="en-US" altLang="zh-TW" baseline="0" dirty="0"/>
              <a:t>developer</a:t>
            </a:r>
            <a:r>
              <a:rPr lang="zh-TW" altLang="en-US" baseline="0" dirty="0"/>
              <a:t> 身上。</a:t>
            </a:r>
            <a:r>
              <a:rPr lang="en-US" altLang="zh-TW" baseline="0" dirty="0"/>
              <a:t>Developer </a:t>
            </a:r>
            <a:r>
              <a:rPr lang="zh-TW" altLang="en-US" baseline="0" dirty="0"/>
              <a:t>的成敗影響整個系統的成敗。</a:t>
            </a:r>
            <a:endParaRPr lang="en-US" altLang="zh-TW" baseline="0" dirty="0"/>
          </a:p>
          <a:p>
            <a:r>
              <a:rPr lang="zh-TW" altLang="en-US" baseline="0" dirty="0"/>
              <a:t>包含穩定、效能、可靠、維護、擴充性等等，全部都依賴 </a:t>
            </a:r>
            <a:r>
              <a:rPr lang="en-US" altLang="zh-TW" baseline="0" dirty="0"/>
              <a:t>developer</a:t>
            </a:r>
            <a:r>
              <a:rPr lang="zh-TW" altLang="en-US" baseline="0" dirty="0"/>
              <a:t> 的實作是否符合水準。</a:t>
            </a:r>
            <a:endParaRPr lang="en-US" altLang="zh-TW" baseline="0" dirty="0"/>
          </a:p>
          <a:p>
            <a:r>
              <a:rPr lang="zh-TW" altLang="en-US" dirty="0"/>
              <a:t>擴展的複雜度也是 </a:t>
            </a:r>
            <a:r>
              <a:rPr lang="en-US" altLang="zh-TW" dirty="0"/>
              <a:t>developer</a:t>
            </a:r>
            <a:r>
              <a:rPr lang="zh-TW" altLang="en-US" dirty="0"/>
              <a:t> 在承擔。</a:t>
            </a:r>
            <a:endParaRPr lang="en-US" altLang="zh-TW" dirty="0"/>
          </a:p>
          <a:p>
            <a:endParaRPr lang="en-US" altLang="zh-TW" dirty="0"/>
          </a:p>
          <a:p>
            <a:r>
              <a:rPr lang="en-US" altLang="zh-TW" dirty="0" err="1"/>
              <a:t>Microservices</a:t>
            </a:r>
            <a:r>
              <a:rPr lang="en-US" altLang="zh-TW" dirty="0"/>
              <a:t>: </a:t>
            </a:r>
            <a:r>
              <a:rPr lang="zh-TW" altLang="en-US" dirty="0"/>
              <a:t>高度有效的 </a:t>
            </a:r>
            <a:r>
              <a:rPr lang="en-US" altLang="zh-TW" dirty="0"/>
              <a:t>decoupling,</a:t>
            </a:r>
            <a:r>
              <a:rPr lang="zh-TW" altLang="en-US" dirty="0"/>
              <a:t> 關鍵任務也平均分散到不同腳色身上。包括</a:t>
            </a:r>
            <a:r>
              <a:rPr lang="en-US" altLang="zh-TW" dirty="0"/>
              <a:t>:</a:t>
            </a:r>
          </a:p>
          <a:p>
            <a:pPr marL="228600" indent="-228600">
              <a:buAutoNum type="arabicPeriod"/>
            </a:pPr>
            <a:r>
              <a:rPr lang="zh-TW" altLang="en-US" dirty="0"/>
              <a:t>單一服務規模降低，</a:t>
            </a:r>
            <a:r>
              <a:rPr lang="en-US" altLang="zh-TW" dirty="0"/>
              <a:t>developer</a:t>
            </a:r>
            <a:r>
              <a:rPr lang="zh-TW" altLang="en-US" dirty="0"/>
              <a:t> 能專注開發可靠高校的 </a:t>
            </a:r>
            <a:r>
              <a:rPr lang="en-US" altLang="zh-TW" dirty="0"/>
              <a:t>services</a:t>
            </a:r>
          </a:p>
          <a:p>
            <a:pPr marL="228600" indent="-228600">
              <a:buAutoNum type="arabicPeriod"/>
            </a:pPr>
            <a:r>
              <a:rPr lang="zh-TW" altLang="en-US" dirty="0"/>
              <a:t>高度複雜的架構問題，由 </a:t>
            </a:r>
            <a:r>
              <a:rPr lang="en-US" altLang="zh-TW" dirty="0"/>
              <a:t>service</a:t>
            </a:r>
            <a:r>
              <a:rPr lang="en-US" altLang="zh-TW" baseline="0" dirty="0"/>
              <a:t> </a:t>
            </a:r>
            <a:r>
              <a:rPr lang="zh-TW" altLang="en-US" baseline="0" dirty="0"/>
              <a:t>內搬到 </a:t>
            </a:r>
            <a:r>
              <a:rPr lang="en-US" altLang="zh-TW" baseline="0" dirty="0"/>
              <a:t>service</a:t>
            </a:r>
            <a:r>
              <a:rPr lang="zh-TW" altLang="en-US" baseline="0" dirty="0"/>
              <a:t> 之間，由 </a:t>
            </a:r>
            <a:r>
              <a:rPr lang="en-US" altLang="zh-TW" baseline="0" dirty="0"/>
              <a:t>architect</a:t>
            </a:r>
            <a:r>
              <a:rPr lang="zh-TW" altLang="en-US" baseline="0" dirty="0"/>
              <a:t> 規劃控制</a:t>
            </a:r>
            <a:endParaRPr lang="en-US" altLang="zh-TW" baseline="0" dirty="0"/>
          </a:p>
          <a:p>
            <a:pPr marL="228600" indent="-228600">
              <a:buAutoNum type="arabicPeriod"/>
            </a:pPr>
            <a:r>
              <a:rPr lang="zh-TW" altLang="en-US" baseline="0" dirty="0"/>
              <a:t>高度擴張的維運問題，由 </a:t>
            </a:r>
            <a:r>
              <a:rPr lang="en-US" altLang="zh-TW" baseline="0" dirty="0"/>
              <a:t>service </a:t>
            </a:r>
            <a:r>
              <a:rPr lang="zh-TW" altLang="en-US" baseline="0" dirty="0"/>
              <a:t>內轉移到支援 </a:t>
            </a:r>
            <a:r>
              <a:rPr lang="en-US" altLang="zh-TW" baseline="0" dirty="0" err="1"/>
              <a:t>microservice</a:t>
            </a:r>
            <a:r>
              <a:rPr lang="en-US" altLang="zh-TW" baseline="0" dirty="0"/>
              <a:t> </a:t>
            </a:r>
            <a:r>
              <a:rPr lang="zh-TW" altLang="en-US" baseline="0" dirty="0"/>
              <a:t>的基礎建設，如 </a:t>
            </a:r>
            <a:r>
              <a:rPr lang="en-US" altLang="zh-TW" baseline="0" dirty="0"/>
              <a:t>service</a:t>
            </a:r>
            <a:r>
              <a:rPr lang="zh-TW" altLang="en-US" baseline="0" dirty="0"/>
              <a:t> </a:t>
            </a:r>
            <a:r>
              <a:rPr lang="en-US" altLang="zh-TW" baseline="0" dirty="0"/>
              <a:t>fabric,</a:t>
            </a:r>
            <a:r>
              <a:rPr lang="zh-TW" altLang="en-US" baseline="0" dirty="0"/>
              <a:t> </a:t>
            </a:r>
            <a:r>
              <a:rPr lang="en-US" altLang="zh-TW" baseline="0" dirty="0" err="1"/>
              <a:t>docker</a:t>
            </a:r>
            <a:r>
              <a:rPr lang="zh-TW" altLang="en-US" baseline="0" dirty="0"/>
              <a:t> </a:t>
            </a:r>
            <a:r>
              <a:rPr lang="en-US" altLang="zh-TW" baseline="0" dirty="0"/>
              <a:t>orchestration </a:t>
            </a:r>
            <a:r>
              <a:rPr lang="zh-TW" altLang="en-US" baseline="0" dirty="0"/>
              <a:t>等等。</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a:t>
            </a:fld>
            <a:endParaRPr lang="zh-TW" altLang="en-US"/>
          </a:p>
        </p:txBody>
      </p:sp>
    </p:spTree>
    <p:extLst>
      <p:ext uri="{BB962C8B-B14F-4D97-AF65-F5344CB8AC3E}">
        <p14:creationId xmlns:p14="http://schemas.microsoft.com/office/powerpoint/2010/main" val="392556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18</a:t>
            </a:fld>
            <a:endParaRPr lang="zh-TW" altLang="en-US"/>
          </a:p>
        </p:txBody>
      </p:sp>
    </p:spTree>
    <p:extLst>
      <p:ext uri="{BB962C8B-B14F-4D97-AF65-F5344CB8AC3E}">
        <p14:creationId xmlns:p14="http://schemas.microsoft.com/office/powerpoint/2010/main" val="282314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28</a:t>
            </a:fld>
            <a:endParaRPr lang="zh-TW" altLang="en-US"/>
          </a:p>
        </p:txBody>
      </p:sp>
    </p:spTree>
    <p:extLst>
      <p:ext uri="{BB962C8B-B14F-4D97-AF65-F5344CB8AC3E}">
        <p14:creationId xmlns:p14="http://schemas.microsoft.com/office/powerpoint/2010/main" val="2877105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29</a:t>
            </a:fld>
            <a:endParaRPr lang="zh-TW" altLang="en-US"/>
          </a:p>
        </p:txBody>
      </p:sp>
    </p:spTree>
    <p:extLst>
      <p:ext uri="{BB962C8B-B14F-4D97-AF65-F5344CB8AC3E}">
        <p14:creationId xmlns:p14="http://schemas.microsoft.com/office/powerpoint/2010/main" val="846059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https://getkong.org/about/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33</a:t>
            </a:fld>
            <a:endParaRPr lang="zh-TW" altLang="en-US"/>
          </a:p>
        </p:txBody>
      </p:sp>
    </p:spTree>
    <p:extLst>
      <p:ext uri="{BB962C8B-B14F-4D97-AF65-F5344CB8AC3E}">
        <p14:creationId xmlns:p14="http://schemas.microsoft.com/office/powerpoint/2010/main" val="315706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a:t>趨勢</a:t>
            </a:r>
            <a:r>
              <a:rPr lang="en-US" altLang="zh-TW" dirty="0"/>
              <a:t>:</a:t>
            </a:r>
          </a:p>
          <a:p>
            <a:r>
              <a:rPr lang="zh-TW" altLang="en-US" dirty="0"/>
              <a:t>不可更改的 </a:t>
            </a:r>
            <a:r>
              <a:rPr lang="en-US" altLang="zh-TW" dirty="0"/>
              <a:t>OS</a:t>
            </a:r>
          </a:p>
          <a:p>
            <a:r>
              <a:rPr lang="zh-TW" altLang="en-US" dirty="0"/>
              <a:t>單一功能的 </a:t>
            </a:r>
            <a:r>
              <a:rPr lang="en-US" altLang="zh-TW" dirty="0"/>
              <a:t>OS</a:t>
            </a:r>
          </a:p>
          <a:p>
            <a:r>
              <a:rPr lang="en-US" altLang="zh-TW" dirty="0" err="1"/>
              <a:t>UniKernel</a:t>
            </a:r>
            <a:endParaRPr lang="en-US" altLang="zh-TW" dirty="0"/>
          </a:p>
          <a:p>
            <a:r>
              <a:rPr lang="en-US" altLang="zh-TW" dirty="0"/>
              <a:t>OS</a:t>
            </a:r>
            <a:r>
              <a:rPr lang="zh-TW" altLang="en-US" dirty="0"/>
              <a:t> 只是為了執行 </a:t>
            </a:r>
            <a:r>
              <a:rPr lang="en-US" altLang="zh-TW" dirty="0"/>
              <a:t>Container Engine</a:t>
            </a:r>
          </a:p>
          <a:p>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D193C-AFAD-4D5E-AADA-7492B6BCCC6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82915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normAutofit/>
          </a:bodyPr>
          <a:lstStyle>
            <a:lvl1pPr>
              <a:defRPr sz="3600">
                <a:latin typeface="微軟正黑體" panose="020B0604030504040204" pitchFamily="34" charset="-120"/>
                <a:ea typeface="微軟正黑體" panose="020B0604030504040204" pitchFamily="34" charset="-120"/>
              </a:defRPr>
            </a:lvl1pPr>
            <a:lvl2pPr>
              <a:defRPr sz="3200">
                <a:latin typeface="微軟正黑體" panose="020B0604030504040204" pitchFamily="34" charset="-120"/>
                <a:ea typeface="微軟正黑體" panose="020B0604030504040204" pitchFamily="34" charset="-120"/>
              </a:defRPr>
            </a:lvl2pPr>
            <a:lvl3pPr>
              <a:defRPr sz="2400">
                <a:latin typeface="微軟正黑體" panose="020B0604030504040204" pitchFamily="34" charset="-120"/>
                <a:ea typeface="微軟正黑體" panose="020B0604030504040204" pitchFamily="34" charset="-120"/>
              </a:defRPr>
            </a:lvl3pPr>
            <a:lvl4pPr>
              <a:defRPr sz="2400">
                <a:latin typeface="微軟正黑體" panose="020B0604030504040204" pitchFamily="34" charset="-120"/>
                <a:ea typeface="微軟正黑體" panose="020B0604030504040204" pitchFamily="34" charset="-120"/>
              </a:defRPr>
            </a:lvl4pPr>
            <a:lvl5pPr>
              <a:defRPr sz="2400">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2017/2/21</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2017/2/21</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docker.com/what-dock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indowsitpro.com/windows-server-2016/differences-between-windows-containers-and-hyper-v-containers-windows-server-201"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hyperlink" Target="http://columns.chicken-house.ne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r"/>
            <a:r>
              <a:rPr lang="zh-TW" altLang="en-US" sz="5400" b="1" dirty="0">
                <a:latin typeface="微軟正黑體" panose="020B0604030504040204" pitchFamily="34" charset="-120"/>
                <a:ea typeface="微軟正黑體" panose="020B0604030504040204" pitchFamily="34" charset="-120"/>
              </a:rPr>
              <a:t>大型 </a:t>
            </a:r>
            <a:r>
              <a:rPr lang="en-US" altLang="zh-TW" sz="5400" b="1" dirty="0">
                <a:latin typeface="微軟正黑體" panose="020B0604030504040204" pitchFamily="34" charset="-120"/>
                <a:ea typeface="微軟正黑體" panose="020B0604030504040204" pitchFamily="34" charset="-120"/>
              </a:rPr>
              <a:t>Web Application </a:t>
            </a:r>
            <a:r>
              <a:rPr lang="zh-TW" altLang="en-US" sz="5400" b="1" dirty="0">
                <a:latin typeface="微軟正黑體" panose="020B0604030504040204" pitchFamily="34" charset="-120"/>
                <a:ea typeface="微軟正黑體" panose="020B0604030504040204" pitchFamily="34" charset="-120"/>
              </a:rPr>
              <a:t>轉移到</a:t>
            </a:r>
            <a:r>
              <a:rPr lang="en-US" altLang="zh-TW" sz="5400" b="1" dirty="0">
                <a:latin typeface="微軟正黑體" panose="020B0604030504040204" pitchFamily="34" charset="-120"/>
                <a:ea typeface="微軟正黑體" panose="020B0604030504040204" pitchFamily="34" charset="-120"/>
              </a:rPr>
              <a:t/>
            </a:r>
            <a:br>
              <a:rPr lang="en-US" altLang="zh-TW" sz="5400" b="1" dirty="0">
                <a:latin typeface="微軟正黑體" panose="020B0604030504040204" pitchFamily="34" charset="-120"/>
                <a:ea typeface="微軟正黑體" panose="020B0604030504040204" pitchFamily="34" charset="-120"/>
              </a:rPr>
            </a:br>
            <a:r>
              <a:rPr lang="zh-TW" altLang="en-US" sz="5400" b="1" dirty="0">
                <a:latin typeface="微軟正黑體" panose="020B0604030504040204" pitchFamily="34" charset="-120"/>
                <a:ea typeface="微軟正黑體" panose="020B0604030504040204" pitchFamily="34" charset="-120"/>
              </a:rPr>
              <a:t>微服務的經驗分享</a:t>
            </a:r>
          </a:p>
        </p:txBody>
      </p:sp>
      <p:sp>
        <p:nvSpPr>
          <p:cNvPr id="3" name="副標題 2"/>
          <p:cNvSpPr>
            <a:spLocks noGrp="1"/>
          </p:cNvSpPr>
          <p:nvPr>
            <p:ph type="subTitle" idx="1"/>
          </p:nvPr>
        </p:nvSpPr>
        <p:spPr/>
        <p:txBody>
          <a:bodyPr>
            <a:normAutofit/>
          </a:bodyPr>
          <a:lstStyle/>
          <a:p>
            <a:pPr algn="r"/>
            <a:r>
              <a:rPr lang="en-US" altLang="zh-TW" sz="1800" dirty="0">
                <a:latin typeface="微軟正黑體" panose="020B0604030504040204" pitchFamily="34" charset="-120"/>
                <a:ea typeface="微軟正黑體" panose="020B0604030504040204" pitchFamily="34" charset="-120"/>
              </a:rPr>
              <a:t>Andrew </a:t>
            </a:r>
            <a:r>
              <a:rPr lang="en-US" altLang="zh-TW" sz="1800" dirty="0" err="1">
                <a:latin typeface="微軟正黑體" panose="020B0604030504040204" pitchFamily="34" charset="-120"/>
                <a:ea typeface="微軟正黑體" panose="020B0604030504040204" pitchFamily="34" charset="-120"/>
              </a:rPr>
              <a:t>wu</a:t>
            </a:r>
            <a:endParaRPr lang="en-US" altLang="zh-TW" sz="1800" dirty="0">
              <a:latin typeface="微軟正黑體" panose="020B0604030504040204" pitchFamily="34" charset="-120"/>
              <a:ea typeface="微軟正黑體" panose="020B0604030504040204" pitchFamily="34" charset="-120"/>
            </a:endParaRPr>
          </a:p>
          <a:p>
            <a:pPr algn="r"/>
            <a:r>
              <a:rPr lang="en-US" altLang="zh-TW" sz="1800" dirty="0">
                <a:latin typeface="微軟正黑體" panose="020B0604030504040204" pitchFamily="34" charset="-120"/>
                <a:ea typeface="微軟正黑體" panose="020B0604030504040204" pitchFamily="34" charset="-120"/>
              </a:rPr>
              <a:t>2016/12/15</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3913716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p:cNvSpPr txBox="1"/>
          <p:nvPr/>
        </p:nvSpPr>
        <p:spPr>
          <a:xfrm>
            <a:off x="76200" y="6438900"/>
            <a:ext cx="10899394" cy="369332"/>
          </a:xfrm>
          <a:prstGeom prst="rect">
            <a:avLst/>
          </a:prstGeom>
          <a:noFill/>
        </p:spPr>
        <p:txBody>
          <a:bodyPr wrap="none" rtlCol="0">
            <a:spAutoFit/>
          </a:bodyPr>
          <a:lstStyle/>
          <a:p>
            <a:r>
              <a:rPr lang="en-US" altLang="zh-TW" dirty="0">
                <a:solidFill>
                  <a:schemeClr val="bg1"/>
                </a:solidFill>
              </a:rPr>
              <a:t>https://thetechsolo.wordpress.com/2015/07/05/from-monolith-three-tiers-architectures-to-soa-vs-microservices/</a:t>
            </a:r>
            <a:endParaRPr lang="zh-TW" altLang="en-US" dirty="0">
              <a:solidFill>
                <a:schemeClr val="bg1"/>
              </a:solidFill>
            </a:endParaRPr>
          </a:p>
        </p:txBody>
      </p:sp>
      <p:pic>
        <p:nvPicPr>
          <p:cNvPr id="2050" name="Picture 2" descr="https://thetechsolo.files.wordpress.com/2015/07/soa_vs_microservices_class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276224"/>
            <a:ext cx="8855075" cy="5855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547381" y="2343150"/>
            <a:ext cx="4797019" cy="3046988"/>
          </a:xfrm>
          <a:prstGeom prst="rect">
            <a:avLst/>
          </a:prstGeom>
          <a:noFill/>
        </p:spPr>
        <p:txBody>
          <a:bodyPr wrap="none" rtlCol="0">
            <a:spAutoFit/>
          </a:bodyPr>
          <a:lstStyle/>
          <a:p>
            <a:r>
              <a:rPr lang="en-US" altLang="zh-TW" sz="2400" dirty="0"/>
              <a:t>this is the winning paradigm:</a:t>
            </a:r>
          </a:p>
          <a:p>
            <a:r>
              <a:rPr lang="en-US" altLang="zh-TW" sz="2400" dirty="0" err="1"/>
              <a:t>i</a:t>
            </a:r>
            <a:r>
              <a:rPr lang="en-US" altLang="zh-TW" sz="2400" dirty="0"/>
              <a:t>. </a:t>
            </a:r>
            <a:r>
              <a:rPr lang="en-US" altLang="zh-TW" sz="2400" b="1" i="1" dirty="0">
                <a:solidFill>
                  <a:srgbClr val="FF0000"/>
                </a:solidFill>
              </a:rPr>
              <a:t>extreme scalability</a:t>
            </a:r>
            <a:r>
              <a:rPr lang="en-US" altLang="zh-TW" sz="2400" dirty="0"/>
              <a:t>, </a:t>
            </a:r>
            <a:r>
              <a:rPr lang="zh-TW" altLang="en-US" sz="2400" dirty="0"/>
              <a:t> </a:t>
            </a:r>
            <a:r>
              <a:rPr lang="en-US" altLang="zh-TW" sz="2400" dirty="0"/>
              <a:t>(OP)</a:t>
            </a:r>
          </a:p>
          <a:p>
            <a:r>
              <a:rPr lang="en-US" altLang="zh-TW" sz="2400" dirty="0"/>
              <a:t>ii. </a:t>
            </a:r>
            <a:r>
              <a:rPr lang="en-US" altLang="zh-TW" sz="2400" b="1" i="1" dirty="0">
                <a:solidFill>
                  <a:srgbClr val="FF0000"/>
                </a:solidFill>
              </a:rPr>
              <a:t>extreme decoupling</a:t>
            </a:r>
            <a:r>
              <a:rPr lang="en-US" altLang="zh-TW" sz="2400" dirty="0"/>
              <a:t> and </a:t>
            </a:r>
            <a:r>
              <a:rPr lang="zh-TW" altLang="en-US" sz="2400" dirty="0"/>
              <a:t> </a:t>
            </a:r>
            <a:r>
              <a:rPr lang="en-US" altLang="zh-TW" sz="2400" dirty="0"/>
              <a:t>(ARCH)</a:t>
            </a:r>
          </a:p>
          <a:p>
            <a:r>
              <a:rPr lang="en-US" altLang="zh-TW" sz="2400" dirty="0"/>
              <a:t>iii. </a:t>
            </a:r>
            <a:r>
              <a:rPr lang="en-US" altLang="zh-TW" sz="2400" b="1" i="1" dirty="0">
                <a:solidFill>
                  <a:srgbClr val="FF0000"/>
                </a:solidFill>
              </a:rPr>
              <a:t>extreme agility</a:t>
            </a:r>
            <a:r>
              <a:rPr lang="en-US" altLang="zh-TW" sz="2400" dirty="0"/>
              <a:t> </a:t>
            </a:r>
            <a:r>
              <a:rPr lang="zh-TW" altLang="en-US" sz="2400" dirty="0"/>
              <a:t> </a:t>
            </a:r>
            <a:r>
              <a:rPr lang="en-US" altLang="zh-TW" sz="2400" dirty="0"/>
              <a:t>(DEV)</a:t>
            </a:r>
          </a:p>
          <a:p>
            <a:r>
              <a:rPr lang="en-US" altLang="zh-TW" sz="2400" dirty="0"/>
              <a:t>(developers pick the best </a:t>
            </a:r>
          </a:p>
          <a:p>
            <a:r>
              <a:rPr lang="en-US" altLang="zh-TW" sz="2400" dirty="0"/>
              <a:t>programming language to develop</a:t>
            </a:r>
          </a:p>
          <a:p>
            <a:r>
              <a:rPr lang="en-US" altLang="zh-TW" sz="2400" dirty="0"/>
              <a:t>their own service) are the key points </a:t>
            </a:r>
          </a:p>
          <a:p>
            <a:r>
              <a:rPr lang="en-US" altLang="zh-TW" sz="2400" dirty="0"/>
              <a:t>and what a typical service achieves.</a:t>
            </a:r>
            <a:endParaRPr lang="zh-TW" altLang="en-US" sz="2400" dirty="0"/>
          </a:p>
        </p:txBody>
      </p:sp>
    </p:spTree>
    <p:extLst>
      <p:ext uri="{BB962C8B-B14F-4D97-AF65-F5344CB8AC3E}">
        <p14:creationId xmlns:p14="http://schemas.microsoft.com/office/powerpoint/2010/main" val="2955904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9475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微服務的進入門檻</a:t>
            </a:r>
          </a:p>
        </p:txBody>
      </p:sp>
      <p:sp>
        <p:nvSpPr>
          <p:cNvPr id="5" name="副標題 4"/>
          <p:cNvSpPr>
            <a:spLocks noGrp="1"/>
          </p:cNvSpPr>
          <p:nvPr>
            <p:ph type="subTitle" idx="1"/>
          </p:nvPr>
        </p:nvSpPr>
        <p:spPr/>
        <p:txBody>
          <a:bodyPr/>
          <a:lstStyle/>
          <a:p>
            <a:r>
              <a:rPr lang="zh-TW" altLang="en-US" b="1" dirty="0">
                <a:latin typeface="微軟正黑體" panose="020B0604030504040204" pitchFamily="34" charset="-120"/>
                <a:ea typeface="微軟正黑體" panose="020B0604030504040204" pitchFamily="34" charset="-120"/>
              </a:rPr>
              <a:t>實際案例分享</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如何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微服務化</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人才發展管理系統</a:t>
            </a:r>
            <a:r>
              <a:rPr lang="en-US" altLang="zh-TW" b="1" dirty="0">
                <a:latin typeface="微軟正黑體" panose="020B0604030504040204" pitchFamily="34" charset="-120"/>
                <a:ea typeface="微軟正黑體" panose="020B0604030504040204" pitchFamily="34" charset="-120"/>
              </a:rPr>
              <a:t>?</a:t>
            </a:r>
            <a:endParaRPr lang="zh-TW" altLang="en-US" dirty="0"/>
          </a:p>
        </p:txBody>
      </p:sp>
    </p:spTree>
    <p:extLst>
      <p:ext uri="{BB962C8B-B14F-4D97-AF65-F5344CB8AC3E}">
        <p14:creationId xmlns:p14="http://schemas.microsoft.com/office/powerpoint/2010/main" val="2785886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要享受微服務的好處是要代價的</a:t>
            </a:r>
            <a:r>
              <a:rPr lang="en-US" altLang="zh-TW" dirty="0"/>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050"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37360"/>
            <a:ext cx="10119340" cy="437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696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進入微服務架構的門票</a:t>
            </a:r>
            <a:r>
              <a:rPr lang="en-US" altLang="zh-TW" dirty="0"/>
              <a:t>…</a:t>
            </a:r>
            <a:endParaRPr lang="zh-TW" altLang="en-US" dirty="0"/>
          </a:p>
        </p:txBody>
      </p:sp>
      <p:sp>
        <p:nvSpPr>
          <p:cNvPr id="3" name="內容版面配置區 2"/>
          <p:cNvSpPr>
            <a:spLocks noGrp="1"/>
          </p:cNvSpPr>
          <p:nvPr>
            <p:ph idx="1"/>
          </p:nvPr>
        </p:nvSpPr>
        <p:spPr/>
        <p:txBody>
          <a:bodyPr>
            <a:normAutofit/>
          </a:bodyPr>
          <a:lstStyle/>
          <a:p>
            <a:pPr marL="742950" indent="-742950">
              <a:buFont typeface="+mj-lt"/>
              <a:buAutoNum type="arabicPeriod"/>
            </a:pPr>
            <a:r>
              <a:rPr lang="zh-TW" altLang="en-US" b="1" dirty="0"/>
              <a:t>系統架構的挑戰</a:t>
            </a:r>
            <a:r>
              <a:rPr lang="en-US" altLang="zh-TW" dirty="0"/>
              <a:t>:</a:t>
            </a:r>
          </a:p>
          <a:p>
            <a:pPr marL="292608" lvl="1" indent="0">
              <a:buNone/>
            </a:pPr>
            <a:r>
              <a:rPr lang="zh-TW" altLang="en-US" dirty="0"/>
              <a:t>微服務架構先天就是</a:t>
            </a:r>
            <a:r>
              <a:rPr lang="zh-TW" altLang="en-US" b="1" dirty="0">
                <a:solidFill>
                  <a:srgbClr val="FF0000"/>
                </a:solidFill>
              </a:rPr>
              <a:t>分散式</a:t>
            </a:r>
            <a:r>
              <a:rPr lang="zh-TW" altLang="en-US" dirty="0"/>
              <a:t>系統，複雜度高。</a:t>
            </a:r>
            <a:endParaRPr lang="en-US" altLang="zh-TW" dirty="0"/>
          </a:p>
          <a:p>
            <a:pPr marL="742950" indent="-742950">
              <a:buFont typeface="+mj-lt"/>
              <a:buAutoNum type="arabicPeriod"/>
            </a:pPr>
            <a:r>
              <a:rPr lang="zh-TW" altLang="en-US" b="1" dirty="0"/>
              <a:t>開發流程的挑戰</a:t>
            </a:r>
            <a:r>
              <a:rPr lang="en-US" altLang="zh-TW" dirty="0"/>
              <a:t>:</a:t>
            </a:r>
          </a:p>
          <a:p>
            <a:pPr marL="292608" lvl="1" indent="0">
              <a:buNone/>
            </a:pPr>
            <a:r>
              <a:rPr lang="zh-TW" altLang="en-US" dirty="0"/>
              <a:t>要能獨立更新或替換系統，</a:t>
            </a:r>
            <a:r>
              <a:rPr lang="en-US" altLang="zh-TW" b="1" dirty="0">
                <a:solidFill>
                  <a:srgbClr val="FF0000"/>
                </a:solidFill>
              </a:rPr>
              <a:t>API</a:t>
            </a:r>
            <a:r>
              <a:rPr lang="zh-TW" altLang="en-US" b="1" dirty="0">
                <a:solidFill>
                  <a:srgbClr val="FF0000"/>
                </a:solidFill>
              </a:rPr>
              <a:t>相容性</a:t>
            </a:r>
            <a:r>
              <a:rPr lang="zh-TW" altLang="en-US" dirty="0"/>
              <a:t>要求高，</a:t>
            </a:r>
            <a:r>
              <a:rPr lang="zh-TW" altLang="en-US" b="1" dirty="0">
                <a:solidFill>
                  <a:srgbClr val="FF0000"/>
                </a:solidFill>
              </a:rPr>
              <a:t>測試、</a:t>
            </a:r>
            <a:r>
              <a:rPr lang="en-US" altLang="zh-TW" b="1" dirty="0">
                <a:solidFill>
                  <a:srgbClr val="FF0000"/>
                </a:solidFill>
              </a:rPr>
              <a:t>CI</a:t>
            </a:r>
            <a:r>
              <a:rPr lang="zh-TW" altLang="en-US" b="1" dirty="0">
                <a:solidFill>
                  <a:srgbClr val="FF0000"/>
                </a:solidFill>
              </a:rPr>
              <a:t>、</a:t>
            </a:r>
            <a:r>
              <a:rPr lang="en-US" altLang="zh-TW" b="1" dirty="0">
                <a:solidFill>
                  <a:srgbClr val="FF0000"/>
                </a:solidFill>
              </a:rPr>
              <a:t>CD</a:t>
            </a:r>
            <a:r>
              <a:rPr lang="zh-TW" altLang="en-US" b="1" dirty="0">
                <a:solidFill>
                  <a:srgbClr val="FF0000"/>
                </a:solidFill>
              </a:rPr>
              <a:t>、</a:t>
            </a:r>
            <a:r>
              <a:rPr lang="en-US" altLang="zh-TW" b="1" dirty="0">
                <a:solidFill>
                  <a:srgbClr val="FF0000"/>
                </a:solidFill>
              </a:rPr>
              <a:t>DevOps</a:t>
            </a:r>
            <a:r>
              <a:rPr lang="zh-TW" altLang="en-US" dirty="0"/>
              <a:t> 是必要的環節之一。</a:t>
            </a:r>
            <a:endParaRPr lang="en-US" altLang="zh-TW" dirty="0"/>
          </a:p>
          <a:p>
            <a:pPr marL="742950" indent="-742950">
              <a:buFont typeface="+mj-lt"/>
              <a:buAutoNum type="arabicPeriod"/>
            </a:pPr>
            <a:r>
              <a:rPr lang="zh-TW" altLang="en-US" b="1" dirty="0"/>
              <a:t>營運上的挑戰</a:t>
            </a:r>
            <a:r>
              <a:rPr lang="en-US" altLang="zh-TW" dirty="0"/>
              <a:t>:</a:t>
            </a:r>
          </a:p>
          <a:p>
            <a:pPr marL="292608" lvl="1" indent="0">
              <a:buNone/>
            </a:pPr>
            <a:r>
              <a:rPr lang="zh-TW" altLang="en-US" dirty="0"/>
              <a:t>微服務的</a:t>
            </a:r>
            <a:r>
              <a:rPr lang="zh-TW" altLang="en-US" b="1" dirty="0">
                <a:solidFill>
                  <a:srgbClr val="FF0000"/>
                </a:solidFill>
              </a:rPr>
              <a:t>基礎建設</a:t>
            </a:r>
            <a:r>
              <a:rPr lang="zh-TW" altLang="en-US" dirty="0"/>
              <a:t>，</a:t>
            </a:r>
            <a:r>
              <a:rPr lang="zh-TW" altLang="en-US" b="1" dirty="0">
                <a:solidFill>
                  <a:srgbClr val="FF0000"/>
                </a:solidFill>
              </a:rPr>
              <a:t>容器化的佈署</a:t>
            </a:r>
            <a:r>
              <a:rPr lang="zh-TW" altLang="en-US" dirty="0"/>
              <a:t>，缺一不可。</a:t>
            </a:r>
          </a:p>
        </p:txBody>
      </p:sp>
    </p:spTree>
    <p:extLst>
      <p:ext uri="{BB962C8B-B14F-4D97-AF65-F5344CB8AC3E}">
        <p14:creationId xmlns:p14="http://schemas.microsoft.com/office/powerpoint/2010/main" val="2057581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歷史背景</a:t>
            </a:r>
            <a:r>
              <a:rPr lang="en-US" altLang="zh-TW" dirty="0"/>
              <a:t>:</a:t>
            </a:r>
            <a:r>
              <a:rPr lang="zh-TW" altLang="en-US" dirty="0"/>
              <a:t> </a:t>
            </a:r>
            <a:r>
              <a:rPr lang="en-US" altLang="zh-TW" dirty="0"/>
              <a:t>Orca</a:t>
            </a:r>
            <a:r>
              <a:rPr lang="zh-TW" altLang="en-US" dirty="0"/>
              <a:t> </a:t>
            </a:r>
            <a:r>
              <a:rPr lang="en-US" altLang="zh-TW" dirty="0"/>
              <a:t>HCM</a:t>
            </a:r>
            <a:r>
              <a:rPr lang="zh-TW" altLang="en-US" dirty="0"/>
              <a:t> 系統現況</a:t>
            </a:r>
            <a:r>
              <a:rPr lang="en-US" altLang="zh-TW" dirty="0"/>
              <a:t>(2013)</a:t>
            </a:r>
            <a:br>
              <a:rPr lang="en-US" altLang="zh-TW" dirty="0"/>
            </a:br>
            <a:endParaRPr lang="zh-TW" altLang="en-US" dirty="0"/>
          </a:p>
        </p:txBody>
      </p:sp>
      <p:sp>
        <p:nvSpPr>
          <p:cNvPr id="7" name="圓角矩形 6"/>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grpSp>
        <p:nvGrpSpPr>
          <p:cNvPr id="8" name="群組 7"/>
          <p:cNvGrpSpPr>
            <a:grpSpLocks noChangeAspect="1"/>
          </p:cNvGrpSpPr>
          <p:nvPr/>
        </p:nvGrpSpPr>
        <p:grpSpPr>
          <a:xfrm>
            <a:off x="6576043" y="4055172"/>
            <a:ext cx="2848775" cy="1589777"/>
            <a:chOff x="5148064" y="4437112"/>
            <a:chExt cx="3600400" cy="2232248"/>
          </a:xfrm>
        </p:grpSpPr>
        <p:sp>
          <p:nvSpPr>
            <p:cNvPr id="9" name="圓角矩形 8"/>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10" name="圓角矩形 9"/>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11" name="圓角矩形 10"/>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12" name="圓角矩形 11"/>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13" name="圓角矩形 12"/>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14" name="圓角矩形 13"/>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15" name="肘形接點 14"/>
            <p:cNvCxnSpPr>
              <a:stCxn id="10" idx="3"/>
              <a:endCxn id="14"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16" name="肘形接點 15"/>
            <p:cNvCxnSpPr>
              <a:stCxn id="10" idx="3"/>
              <a:endCxn id="13"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17" name="肘形接點 16"/>
            <p:cNvCxnSpPr>
              <a:stCxn id="10" idx="3"/>
              <a:endCxn id="12"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18" name="肘形接點 169"/>
            <p:cNvCxnSpPr>
              <a:stCxn id="11" idx="2"/>
              <a:endCxn id="10"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19" name="圓角矩形 18"/>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20" name="肘形接點 19"/>
            <p:cNvCxnSpPr>
              <a:stCxn id="10" idx="3"/>
              <a:endCxn id="19"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21" name="圓角矩形 20"/>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22" name="肘形接點 105"/>
            <p:cNvCxnSpPr>
              <a:stCxn id="10" idx="2"/>
              <a:endCxn id="21"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23" name="群組 22"/>
          <p:cNvGrpSpPr>
            <a:grpSpLocks noChangeAspect="1"/>
          </p:cNvGrpSpPr>
          <p:nvPr/>
        </p:nvGrpSpPr>
        <p:grpSpPr>
          <a:xfrm>
            <a:off x="2797915" y="4002856"/>
            <a:ext cx="1538339" cy="1641967"/>
            <a:chOff x="9287873" y="3439293"/>
            <a:chExt cx="1944216" cy="1764583"/>
          </a:xfrm>
        </p:grpSpPr>
        <p:sp>
          <p:nvSpPr>
            <p:cNvPr id="24" name="圓角矩形 23"/>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25" name="圓角矩形 24"/>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26" name="圓角矩形 25"/>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27" name="肘形接點 26"/>
          <p:cNvCxnSpPr>
            <a:cxnSpLocks noChangeAspect="1"/>
            <a:stCxn id="70" idx="2"/>
            <a:endCxn id="29"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28" name="直線單箭頭接點 92"/>
          <p:cNvCxnSpPr>
            <a:cxnSpLocks noChangeAspect="1"/>
            <a:stCxn id="29" idx="2"/>
            <a:endCxn id="46"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29"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30" name="肘形接點 29"/>
          <p:cNvCxnSpPr>
            <a:cxnSpLocks noChangeAspect="1"/>
            <a:stCxn id="46" idx="2"/>
            <a:endCxn id="70"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31" name="肘形接點 30"/>
          <p:cNvCxnSpPr>
            <a:cxnSpLocks noChangeAspect="1"/>
            <a:stCxn id="25" idx="3"/>
            <a:endCxn id="46"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32" name="肘形接點 31"/>
          <p:cNvCxnSpPr>
            <a:cxnSpLocks noChangeAspect="1"/>
            <a:stCxn id="29" idx="2"/>
            <a:endCxn id="24"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33" name="群組 32"/>
          <p:cNvGrpSpPr>
            <a:grpSpLocks noChangeAspect="1"/>
          </p:cNvGrpSpPr>
          <p:nvPr/>
        </p:nvGrpSpPr>
        <p:grpSpPr>
          <a:xfrm>
            <a:off x="7447460" y="1910416"/>
            <a:ext cx="1994141" cy="1935486"/>
            <a:chOff x="6372195" y="1359400"/>
            <a:chExt cx="2323033" cy="2717672"/>
          </a:xfrm>
        </p:grpSpPr>
        <p:sp>
          <p:nvSpPr>
            <p:cNvPr id="34" name="圓角矩形 33"/>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35" name="圓角矩形 34"/>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36" name="圓角矩形 35"/>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37" name="直線單箭頭接點 92"/>
            <p:cNvCxnSpPr>
              <a:stCxn id="36" idx="1"/>
              <a:endCxn id="35"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38" name="圓角矩形 37"/>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39" name="圓角矩形 38"/>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40" name="圓角矩形 39"/>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41" name="直線單箭頭接點 92"/>
            <p:cNvCxnSpPr>
              <a:stCxn id="39" idx="1"/>
              <a:endCxn id="35"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42" name="直線單箭頭接點 92"/>
            <p:cNvCxnSpPr>
              <a:stCxn id="38" idx="1"/>
              <a:endCxn id="35"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43" name="直線單箭頭接點 92"/>
            <p:cNvCxnSpPr>
              <a:stCxn id="35" idx="2"/>
              <a:endCxn id="40"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44" name="直線單箭頭接點 92"/>
          <p:cNvCxnSpPr>
            <a:cxnSpLocks noChangeAspect="1"/>
            <a:stCxn id="40" idx="1"/>
            <a:endCxn id="29"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45" name="群組 44"/>
          <p:cNvGrpSpPr>
            <a:grpSpLocks noChangeAspect="1"/>
          </p:cNvGrpSpPr>
          <p:nvPr/>
        </p:nvGrpSpPr>
        <p:grpSpPr>
          <a:xfrm>
            <a:off x="4500196" y="4048580"/>
            <a:ext cx="1863870" cy="1596243"/>
            <a:chOff x="2576406" y="4356026"/>
            <a:chExt cx="2355634" cy="2241326"/>
          </a:xfrm>
        </p:grpSpPr>
        <p:sp>
          <p:nvSpPr>
            <p:cNvPr id="46" name="圓角矩形 45"/>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47" name="圓角矩形 46"/>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48" name="圓角矩形 47"/>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49" name="圓角矩形 48"/>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50" name="圓角矩形 49"/>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51" name="肘形接點 141"/>
            <p:cNvCxnSpPr>
              <a:stCxn id="47" idx="2"/>
              <a:endCxn id="48"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52" name="肘形接點 144"/>
            <p:cNvCxnSpPr>
              <a:stCxn id="48" idx="2"/>
              <a:endCxn id="49"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53" name="肘形接點 147"/>
            <p:cNvCxnSpPr>
              <a:stCxn id="50" idx="0"/>
              <a:endCxn id="49"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54" name="肘形接點 53"/>
          <p:cNvCxnSpPr>
            <a:cxnSpLocks noChangeAspect="1"/>
            <a:stCxn id="49" idx="3"/>
            <a:endCxn id="11"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55" name="肘形接點 54"/>
          <p:cNvCxnSpPr>
            <a:cxnSpLocks noChangeAspect="1"/>
            <a:stCxn id="49" idx="3"/>
            <a:endCxn id="10"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56" name="群組 55"/>
          <p:cNvGrpSpPr>
            <a:grpSpLocks noChangeAspect="1"/>
          </p:cNvGrpSpPr>
          <p:nvPr/>
        </p:nvGrpSpPr>
        <p:grpSpPr>
          <a:xfrm>
            <a:off x="5278991" y="1902072"/>
            <a:ext cx="2085144" cy="1384643"/>
            <a:chOff x="3275856" y="1340768"/>
            <a:chExt cx="2635292" cy="1944216"/>
          </a:xfrm>
        </p:grpSpPr>
        <p:sp>
          <p:nvSpPr>
            <p:cNvPr id="57" name="圓角矩形 56"/>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58" name="圓角矩形 57"/>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59" name="圓角矩形 58"/>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60" name="肘形接點 19"/>
            <p:cNvCxnSpPr>
              <a:stCxn id="58" idx="2"/>
              <a:endCxn id="59"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61" name="圓角矩形 60"/>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62" name="肘形接點 19"/>
            <p:cNvCxnSpPr>
              <a:stCxn id="59" idx="3"/>
              <a:endCxn id="61"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63" name="圓角矩形 62"/>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64" name="肘形接點 19"/>
            <p:cNvCxnSpPr>
              <a:stCxn id="58" idx="3"/>
              <a:endCxn id="63"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65" name="肘形接點 64"/>
          <p:cNvCxnSpPr>
            <a:cxnSpLocks noChangeAspect="1"/>
            <a:stCxn id="34" idx="2"/>
            <a:endCxn id="9"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66" name="肘形接點 65"/>
          <p:cNvCxnSpPr>
            <a:cxnSpLocks noChangeAspect="1"/>
            <a:stCxn id="26" idx="2"/>
            <a:endCxn id="25"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67" name="肘形接點 19"/>
          <p:cNvCxnSpPr>
            <a:cxnSpLocks noChangeAspect="1"/>
            <a:stCxn id="59" idx="2"/>
            <a:endCxn id="29"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68" name="矩形 67"/>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69" name="群組 68"/>
          <p:cNvGrpSpPr/>
          <p:nvPr/>
        </p:nvGrpSpPr>
        <p:grpSpPr>
          <a:xfrm>
            <a:off x="2794778" y="1896879"/>
            <a:ext cx="2393675" cy="1601907"/>
            <a:chOff x="823686" y="1124743"/>
            <a:chExt cx="2965402" cy="2204804"/>
          </a:xfrm>
        </p:grpSpPr>
        <p:sp>
          <p:nvSpPr>
            <p:cNvPr id="70" name="圓角矩形 69"/>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71" name="肘形接點 71"/>
            <p:cNvCxnSpPr>
              <a:stCxn id="75" idx="3"/>
              <a:endCxn id="7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72" name="肘形接點 71"/>
            <p:cNvCxnSpPr>
              <a:stCxn id="79" idx="2"/>
              <a:endCxn id="8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73" name="圓角矩形 72"/>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74" name="圓角矩形 73"/>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75" name="圓角矩形 74"/>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76" name="肘形接點 75"/>
          <p:cNvCxnSpPr>
            <a:stCxn id="73" idx="1"/>
            <a:endCxn id="8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肘形接點 71"/>
          <p:cNvCxnSpPr>
            <a:stCxn id="75" idx="3"/>
            <a:endCxn id="8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78" name="肘形接點 77"/>
          <p:cNvCxnSpPr>
            <a:stCxn id="58" idx="1"/>
            <a:endCxn id="70"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9" name="圓角矩形 78"/>
          <p:cNvSpPr/>
          <p:nvPr/>
        </p:nvSpPr>
        <p:spPr>
          <a:xfrm>
            <a:off x="3434246"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80" name="圓角矩形 7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81" name="直線單箭頭接點 80"/>
          <p:cNvCxnSpPr>
            <a:stCxn id="74" idx="2"/>
            <a:endCxn id="7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3" name="矩形 82"/>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p:cNvSpPr txBox="1"/>
          <p:nvPr/>
        </p:nvSpPr>
        <p:spPr>
          <a:xfrm>
            <a:off x="143386" y="5949443"/>
            <a:ext cx="664797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人才管理系統，有非常多的表單及操作流程，複雜且關聯緊密。</a:t>
            </a:r>
          </a:p>
        </p:txBody>
      </p:sp>
    </p:spTree>
    <p:extLst>
      <p:ext uri="{BB962C8B-B14F-4D97-AF65-F5344CB8AC3E}">
        <p14:creationId xmlns:p14="http://schemas.microsoft.com/office/powerpoint/2010/main" val="21629475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我們的 </a:t>
            </a:r>
            <a:r>
              <a:rPr lang="en-US" altLang="zh-TW" dirty="0"/>
              <a:t>"</a:t>
            </a:r>
            <a:r>
              <a:rPr lang="zh-TW" altLang="en-US" dirty="0"/>
              <a:t>單體式</a:t>
            </a:r>
            <a:r>
              <a:rPr lang="en-US" altLang="zh-TW" dirty="0"/>
              <a:t>"</a:t>
            </a:r>
            <a:r>
              <a:rPr lang="zh-TW" altLang="en-US" dirty="0"/>
              <a:t> 系統有多複雜</a:t>
            </a:r>
            <a:r>
              <a:rPr lang="en-US" altLang="zh-TW" dirty="0"/>
              <a:t>?</a:t>
            </a:r>
            <a:endParaRPr lang="zh-TW" altLang="en-US" dirty="0"/>
          </a:p>
        </p:txBody>
      </p:sp>
      <p:sp>
        <p:nvSpPr>
          <p:cNvPr id="4" name="內容版面配置區 3"/>
          <p:cNvSpPr>
            <a:spLocks noGrp="1"/>
          </p:cNvSpPr>
          <p:nvPr>
            <p:ph idx="1"/>
          </p:nvPr>
        </p:nvSpPr>
        <p:spPr/>
        <p:txBody>
          <a:bodyPr>
            <a:normAutofit fontScale="92500" lnSpcReduction="10000"/>
          </a:bodyPr>
          <a:lstStyle/>
          <a:p>
            <a:pPr>
              <a:buFont typeface="Wingdings" panose="05000000000000000000" pitchFamily="2" charset="2"/>
              <a:buChar char="p"/>
            </a:pPr>
            <a:r>
              <a:rPr lang="en-US" altLang="zh-TW" dirty="0"/>
              <a:t> ASP.NET Web Form</a:t>
            </a:r>
          </a:p>
          <a:p>
            <a:pPr>
              <a:buFont typeface="Wingdings" panose="05000000000000000000" pitchFamily="2" charset="2"/>
              <a:buChar char="p"/>
            </a:pPr>
            <a:r>
              <a:rPr lang="zh-TW" altLang="en-US" dirty="0"/>
              <a:t> 共有 </a:t>
            </a:r>
            <a:r>
              <a:rPr lang="en-US" altLang="zh-TW" b="1" dirty="0">
                <a:solidFill>
                  <a:srgbClr val="FF0000"/>
                </a:solidFill>
              </a:rPr>
              <a:t>3000</a:t>
            </a:r>
            <a:r>
              <a:rPr lang="en-US" altLang="zh-TW" dirty="0"/>
              <a:t>+</a:t>
            </a:r>
            <a:r>
              <a:rPr lang="zh-TW" altLang="en-US" dirty="0"/>
              <a:t> 個頁面與控制項 </a:t>
            </a:r>
            <a:r>
              <a:rPr lang="en-US" altLang="zh-TW" dirty="0"/>
              <a:t>(.</a:t>
            </a:r>
            <a:r>
              <a:rPr lang="en-US" altLang="zh-TW" dirty="0" err="1"/>
              <a:t>aspx</a:t>
            </a:r>
            <a:r>
              <a:rPr lang="en-US" altLang="zh-TW" dirty="0"/>
              <a:t> + .</a:t>
            </a:r>
            <a:r>
              <a:rPr lang="en-US" altLang="zh-TW" dirty="0" err="1"/>
              <a:t>ascx</a:t>
            </a:r>
            <a:r>
              <a:rPr lang="en-US" altLang="zh-TW" dirty="0"/>
              <a:t>)</a:t>
            </a:r>
          </a:p>
          <a:p>
            <a:pPr>
              <a:buFont typeface="Wingdings" panose="05000000000000000000" pitchFamily="2" charset="2"/>
              <a:buChar char="p"/>
            </a:pPr>
            <a:r>
              <a:rPr lang="en-US" altLang="zh-TW" dirty="0"/>
              <a:t> Web Sites </a:t>
            </a:r>
            <a:r>
              <a:rPr lang="zh-TW" altLang="en-US" dirty="0"/>
              <a:t>內有 </a:t>
            </a:r>
            <a:r>
              <a:rPr lang="en-US" altLang="zh-TW" b="1" dirty="0">
                <a:solidFill>
                  <a:srgbClr val="FF0000"/>
                </a:solidFill>
              </a:rPr>
              <a:t>4500</a:t>
            </a:r>
            <a:r>
              <a:rPr lang="en-US" altLang="zh-TW" dirty="0"/>
              <a:t>+ Code Files ( .</a:t>
            </a:r>
            <a:r>
              <a:rPr lang="en-US" altLang="zh-TW" dirty="0" err="1"/>
              <a:t>cs</a:t>
            </a:r>
            <a:r>
              <a:rPr lang="en-US" altLang="zh-TW" dirty="0"/>
              <a:t> )</a:t>
            </a:r>
          </a:p>
          <a:p>
            <a:pPr>
              <a:buFont typeface="Wingdings" panose="05000000000000000000" pitchFamily="2" charset="2"/>
              <a:buChar char="p"/>
            </a:pPr>
            <a:r>
              <a:rPr lang="en-US" altLang="zh-TW" dirty="0"/>
              <a:t> </a:t>
            </a:r>
            <a:r>
              <a:rPr lang="zh-TW" altLang="en-US" dirty="0"/>
              <a:t>超過 </a:t>
            </a:r>
            <a:r>
              <a:rPr lang="en-US" altLang="zh-TW" b="1" dirty="0">
                <a:solidFill>
                  <a:srgbClr val="FF0000"/>
                </a:solidFill>
              </a:rPr>
              <a:t>800,000</a:t>
            </a:r>
            <a:r>
              <a:rPr lang="zh-TW" altLang="en-US" dirty="0"/>
              <a:t> 行 </a:t>
            </a:r>
            <a:r>
              <a:rPr lang="en-US" altLang="zh-TW" dirty="0"/>
              <a:t>source codes</a:t>
            </a:r>
          </a:p>
          <a:p>
            <a:pPr>
              <a:buFont typeface="Wingdings" panose="05000000000000000000" pitchFamily="2" charset="2"/>
              <a:buChar char="p"/>
            </a:pPr>
            <a:endParaRPr lang="en-US" altLang="zh-TW" dirty="0"/>
          </a:p>
          <a:p>
            <a:pPr>
              <a:buFont typeface="Wingdings" panose="05000000000000000000" pitchFamily="2" charset="2"/>
              <a:buChar char="p"/>
            </a:pPr>
            <a:r>
              <a:rPr lang="en-US" altLang="zh-TW" dirty="0"/>
              <a:t> Build Web Sites </a:t>
            </a:r>
            <a:r>
              <a:rPr lang="zh-TW" altLang="en-US" dirty="0"/>
              <a:t>需要 </a:t>
            </a:r>
            <a:r>
              <a:rPr lang="en-US" altLang="zh-TW" b="1" dirty="0">
                <a:solidFill>
                  <a:srgbClr val="FF0000"/>
                </a:solidFill>
              </a:rPr>
              <a:t>35</a:t>
            </a:r>
            <a:r>
              <a:rPr lang="zh-TW" altLang="en-US" dirty="0"/>
              <a:t> 分鐘 </a:t>
            </a:r>
            <a:r>
              <a:rPr lang="en-US" altLang="zh-TW" dirty="0"/>
              <a:t>(i5, 8G, SSD)</a:t>
            </a:r>
          </a:p>
          <a:p>
            <a:pPr>
              <a:buFont typeface="Wingdings" panose="05000000000000000000" pitchFamily="2" charset="2"/>
              <a:buChar char="p"/>
            </a:pPr>
            <a:r>
              <a:rPr lang="en-US" altLang="zh-TW" dirty="0"/>
              <a:t> CI + CD </a:t>
            </a:r>
            <a:r>
              <a:rPr lang="zh-TW" altLang="en-US" dirty="0"/>
              <a:t>需要花費 </a:t>
            </a:r>
            <a:r>
              <a:rPr lang="en-US" altLang="zh-TW" b="1" dirty="0">
                <a:solidFill>
                  <a:srgbClr val="FF0000"/>
                </a:solidFill>
              </a:rPr>
              <a:t>85</a:t>
            </a:r>
            <a:r>
              <a:rPr lang="en-US" altLang="zh-TW" dirty="0"/>
              <a:t> </a:t>
            </a:r>
            <a:r>
              <a:rPr lang="zh-TW" altLang="en-US" dirty="0"/>
              <a:t>分鐘</a:t>
            </a:r>
          </a:p>
        </p:txBody>
      </p:sp>
    </p:spTree>
    <p:extLst>
      <p:ext uri="{BB962C8B-B14F-4D97-AF65-F5344CB8AC3E}">
        <p14:creationId xmlns:p14="http://schemas.microsoft.com/office/powerpoint/2010/main" val="623688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chemeClr val="tx1"/>
                </a:solidFill>
              </a:rPr>
              <a:t>原本的架構 </a:t>
            </a:r>
            <a:r>
              <a:rPr lang="en-US" altLang="zh-TW" dirty="0">
                <a:solidFill>
                  <a:schemeClr val="tx1"/>
                </a:solidFill>
              </a:rPr>
              <a:t>(Before 2014)</a:t>
            </a:r>
            <a:br>
              <a:rPr lang="en-US" altLang="zh-TW" dirty="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5626" y="2099156"/>
            <a:ext cx="1022655" cy="1224736"/>
          </a:xfrm>
          <a:prstGeom prst="rect">
            <a:avLst/>
          </a:prstGeom>
        </p:spPr>
      </p:pic>
      <p:pic>
        <p:nvPicPr>
          <p:cNvPr id="15" name="圖片 1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689" y="2099156"/>
            <a:ext cx="1022655" cy="1224736"/>
          </a:xfrm>
          <a:prstGeom prst="rect">
            <a:avLst/>
          </a:prstGeom>
        </p:spPr>
      </p:pic>
      <p:pic>
        <p:nvPicPr>
          <p:cNvPr id="17" name="圖片 16"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9013" y="4232758"/>
            <a:ext cx="1113692" cy="1281947"/>
          </a:xfrm>
          <a:prstGeom prst="rect">
            <a:avLst/>
          </a:prstGeom>
        </p:spPr>
      </p:pic>
      <p:pic>
        <p:nvPicPr>
          <p:cNvPr id="19" name="圖片 18"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689" y="4232758"/>
            <a:ext cx="1113692" cy="1281947"/>
          </a:xfrm>
          <a:prstGeom prst="rect">
            <a:avLst/>
          </a:prstGeom>
        </p:spPr>
      </p:pic>
      <p:sp>
        <p:nvSpPr>
          <p:cNvPr id="20" name="文字方塊 19"/>
          <p:cNvSpPr txBox="1"/>
          <p:nvPr/>
        </p:nvSpPr>
        <p:spPr>
          <a:xfrm>
            <a:off x="9582423"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890486"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9230564"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sp>
        <p:nvSpPr>
          <p:cNvPr id="23" name="文字方塊 22"/>
          <p:cNvSpPr txBox="1"/>
          <p:nvPr/>
        </p:nvSpPr>
        <p:spPr>
          <a:xfrm>
            <a:off x="529692"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cxnSp>
        <p:nvCxnSpPr>
          <p:cNvPr id="24" name="直線單箭頭接點 23"/>
          <p:cNvCxnSpPr/>
          <p:nvPr/>
        </p:nvCxnSpPr>
        <p:spPr>
          <a:xfrm>
            <a:off x="10136670"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410718"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7465389" y="5023137"/>
            <a:ext cx="2117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495709" y="5023137"/>
            <a:ext cx="211703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981504"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0" name="文字方塊 29"/>
          <p:cNvSpPr txBox="1"/>
          <p:nvPr/>
        </p:nvSpPr>
        <p:spPr>
          <a:xfrm>
            <a:off x="3062861"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7641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實作上的難題</a:t>
            </a:r>
          </a:p>
        </p:txBody>
      </p:sp>
      <p:sp>
        <p:nvSpPr>
          <p:cNvPr id="3" name="內容版面配置區 2"/>
          <p:cNvSpPr>
            <a:spLocks noGrp="1"/>
          </p:cNvSpPr>
          <p:nvPr>
            <p:ph idx="1"/>
          </p:nvPr>
        </p:nvSpPr>
        <p:spPr/>
        <p:txBody>
          <a:bodyPr>
            <a:normAutofit fontScale="70000" lnSpcReduction="20000"/>
          </a:bodyPr>
          <a:lstStyle/>
          <a:p>
            <a:r>
              <a:rPr lang="zh-TW" altLang="en-US" sz="4500" b="1" dirty="0"/>
              <a:t>維護困難</a:t>
            </a:r>
            <a:r>
              <a:rPr lang="en-US" altLang="zh-TW" sz="4500" b="1" dirty="0"/>
              <a:t>: </a:t>
            </a:r>
            <a:r>
              <a:rPr lang="zh-TW" altLang="en-US" dirty="0"/>
              <a:t>大型單體式系統的開發、維護、更新、測試都很困難。改一行 </a:t>
            </a:r>
            <a:r>
              <a:rPr lang="en-US" altLang="zh-TW" dirty="0"/>
              <a:t>code </a:t>
            </a:r>
            <a:r>
              <a:rPr lang="zh-TW" altLang="en-US" dirty="0"/>
              <a:t>就要測試所有功能，並且重新佈署整套系統。</a:t>
            </a:r>
            <a:r>
              <a:rPr lang="en-US" altLang="zh-TW" dirty="0"/>
              <a:t/>
            </a:r>
            <a:br>
              <a:rPr lang="en-US" altLang="zh-TW" dirty="0"/>
            </a:br>
            <a:endParaRPr lang="zh-TW" altLang="en-US" dirty="0"/>
          </a:p>
          <a:p>
            <a:r>
              <a:rPr lang="zh-TW" altLang="en-US" sz="4500" b="1" dirty="0"/>
              <a:t>擴充困難</a:t>
            </a:r>
            <a:r>
              <a:rPr lang="en-US" altLang="zh-TW" sz="4500" b="1" dirty="0"/>
              <a:t>: </a:t>
            </a:r>
            <a:r>
              <a:rPr lang="zh-TW" altLang="en-US" dirty="0"/>
              <a:t>由於服務無法分割，只能整體進行擴充，複雜度高。無法隔離 </a:t>
            </a:r>
            <a:r>
              <a:rPr lang="en-US" altLang="zh-TW" dirty="0"/>
              <a:t>Application </a:t>
            </a:r>
            <a:r>
              <a:rPr lang="zh-TW" altLang="en-US" dirty="0"/>
              <a:t>內的部分元件 </a:t>
            </a:r>
            <a:r>
              <a:rPr lang="en-US" altLang="zh-TW" dirty="0"/>
              <a:t>Failure</a:t>
            </a:r>
            <a:r>
              <a:rPr lang="zh-TW" altLang="en-US" dirty="0"/>
              <a:t>。</a:t>
            </a:r>
            <a:r>
              <a:rPr lang="en-US" altLang="zh-TW" sz="2900" dirty="0"/>
              <a:t/>
            </a:r>
            <a:br>
              <a:rPr lang="en-US" altLang="zh-TW" sz="2900" dirty="0"/>
            </a:br>
            <a:endParaRPr lang="en-US" altLang="zh-TW" dirty="0"/>
          </a:p>
          <a:p>
            <a:r>
              <a:rPr lang="zh-TW" altLang="en-US" sz="4500" b="1" dirty="0"/>
              <a:t>雲端化困難</a:t>
            </a:r>
            <a:r>
              <a:rPr lang="en-US" altLang="zh-TW" sz="4500" b="1" dirty="0"/>
              <a:t>: </a:t>
            </a:r>
            <a:r>
              <a:rPr lang="zh-TW" altLang="en-US" sz="3800" dirty="0"/>
              <a:t>難以朝向雲端化發展。同時系統非多租戶設計，要大量佈署同樣服務給不同客戶的效率及使用率也不佳。</a:t>
            </a:r>
            <a:r>
              <a:rPr lang="en-US" altLang="zh-TW" sz="3200" dirty="0"/>
              <a:t/>
            </a:r>
            <a:br>
              <a:rPr lang="en-US" altLang="zh-TW" sz="3200" dirty="0"/>
            </a:br>
            <a:endParaRPr lang="zh-TW" altLang="en-US" sz="2900" dirty="0"/>
          </a:p>
          <a:p>
            <a:r>
              <a:rPr lang="zh-TW" altLang="en-US" sz="4400" b="1" dirty="0"/>
              <a:t>佈署困難</a:t>
            </a:r>
            <a:r>
              <a:rPr lang="en-US" altLang="zh-TW" sz="4400" b="1" dirty="0"/>
              <a:t>: </a:t>
            </a:r>
            <a:r>
              <a:rPr lang="en-US" altLang="zh-TW" sz="3800" dirty="0"/>
              <a:t>Container </a:t>
            </a:r>
            <a:r>
              <a:rPr lang="zh-TW" altLang="en-US" sz="3800" dirty="0"/>
              <a:t>技術能解決佈署問題，但是 </a:t>
            </a:r>
            <a:r>
              <a:rPr lang="en-US" altLang="zh-TW" sz="3800" dirty="0"/>
              <a:t>Docker </a:t>
            </a:r>
            <a:r>
              <a:rPr lang="zh-TW" altLang="en-US" sz="3800" dirty="0"/>
              <a:t>必須架構在 </a:t>
            </a:r>
            <a:r>
              <a:rPr lang="en-US" altLang="zh-TW" sz="3800" dirty="0"/>
              <a:t>Linux </a:t>
            </a:r>
            <a:r>
              <a:rPr lang="zh-TW" altLang="en-US" sz="3800" dirty="0"/>
              <a:t>上，</a:t>
            </a:r>
            <a:r>
              <a:rPr lang="en-US" altLang="zh-TW" sz="3800" dirty="0"/>
              <a:t>.NET Developer </a:t>
            </a:r>
            <a:r>
              <a:rPr lang="zh-TW" altLang="en-US" sz="3800" dirty="0"/>
              <a:t>難以直接使用。</a:t>
            </a:r>
          </a:p>
        </p:txBody>
      </p:sp>
    </p:spTree>
    <p:extLst>
      <p:ext uri="{BB962C8B-B14F-4D97-AF65-F5344CB8AC3E}">
        <p14:creationId xmlns:p14="http://schemas.microsoft.com/office/powerpoint/2010/main" val="1576861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85000" lnSpcReduction="20000"/>
          </a:bodyPr>
          <a:lstStyle/>
          <a:p>
            <a:pPr>
              <a:buFont typeface="Wingdings" panose="05000000000000000000" pitchFamily="2" charset="2"/>
              <a:buChar char="n"/>
            </a:pPr>
            <a:r>
              <a:rPr lang="zh-TW" altLang="en-US" sz="3600" dirty="0">
                <a:latin typeface="微軟正黑體" panose="020B0604030504040204" pitchFamily="34" charset="-120"/>
                <a:ea typeface="微軟正黑體" panose="020B0604030504040204" pitchFamily="34" charset="-120"/>
              </a:rPr>
              <a:t> 背景 </a:t>
            </a:r>
            <a:r>
              <a:rPr lang="en-US" altLang="zh-TW" sz="3600" dirty="0">
                <a:latin typeface="微軟正黑體" panose="020B0604030504040204" pitchFamily="34" charset="-120"/>
                <a:ea typeface="微軟正黑體" panose="020B0604030504040204" pitchFamily="34" charset="-120"/>
              </a:rPr>
              <a:t>-</a:t>
            </a:r>
            <a:r>
              <a:rPr lang="zh-TW" altLang="en-US" sz="3600" dirty="0">
                <a:latin typeface="微軟正黑體" panose="020B0604030504040204" pitchFamily="34" charset="-120"/>
                <a:ea typeface="微軟正黑體" panose="020B0604030504040204" pitchFamily="34" charset="-120"/>
              </a:rPr>
              <a:t> 轉移到微服務架構前</a:t>
            </a:r>
            <a:endParaRPr lang="en-US" altLang="zh-TW" sz="3600" dirty="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定義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微服務是什麼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a:t> 優點 </a:t>
            </a:r>
            <a:r>
              <a:rPr lang="en-US" altLang="zh-TW" dirty="0"/>
              <a:t>-</a:t>
            </a:r>
            <a:r>
              <a:rPr lang="zh-TW" altLang="en-US" dirty="0"/>
              <a:t> 使用微服務的理由</a:t>
            </a:r>
            <a:endParaRPr lang="en-US" altLang="zh-TW" dirty="0"/>
          </a:p>
          <a:p>
            <a:pPr lvl="1">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缺點 </a:t>
            </a:r>
            <a:r>
              <a:rPr lang="en-US" altLang="zh-TW" dirty="0"/>
              <a:t>-</a:t>
            </a:r>
            <a:r>
              <a:rPr lang="zh-TW" altLang="en-US" dirty="0">
                <a:latin typeface="微軟正黑體" panose="020B0604030504040204" pitchFamily="34" charset="-120"/>
                <a:ea typeface="微軟正黑體" panose="020B0604030504040204" pitchFamily="34" charset="-120"/>
              </a:rPr>
              <a:t> 不用微服務的理由</a:t>
            </a:r>
            <a:endParaRPr lang="en-US" altLang="zh-TW" dirty="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a:t> 抉擇 </a:t>
            </a:r>
            <a:r>
              <a:rPr lang="en-US" altLang="zh-TW" dirty="0"/>
              <a:t>–</a:t>
            </a:r>
            <a:r>
              <a:rPr lang="zh-TW" altLang="en-US" dirty="0"/>
              <a:t> 你的期待成效是什麼</a:t>
            </a:r>
            <a:r>
              <a:rPr lang="en-US" altLang="zh-TW" dirty="0"/>
              <a:t>?</a:t>
            </a:r>
          </a:p>
          <a:p>
            <a:pPr>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案例</a:t>
            </a:r>
            <a:r>
              <a:rPr lang="zh-TW" altLang="en-US" dirty="0"/>
              <a:t> </a:t>
            </a:r>
            <a:r>
              <a:rPr lang="en-US" altLang="zh-TW" dirty="0"/>
              <a:t>–</a:t>
            </a:r>
            <a:r>
              <a:rPr lang="zh-TW" altLang="en-US" dirty="0"/>
              <a:t> 轉移的經驗分享</a:t>
            </a:r>
            <a:endParaRPr lang="en-US" altLang="zh-TW" dirty="0"/>
          </a:p>
          <a:p>
            <a:pPr lvl="1">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微服務的基礎建設</a:t>
            </a:r>
            <a:endParaRPr lang="en-US" altLang="zh-TW" dirty="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a:t> 切割邊界，切割方式</a:t>
            </a:r>
            <a:endParaRPr lang="en-US" altLang="zh-TW" dirty="0"/>
          </a:p>
          <a:p>
            <a:pPr lvl="1">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佈署方式</a:t>
            </a:r>
            <a:endParaRPr lang="en-US" altLang="zh-TW" dirty="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a:t> 商業效益</a:t>
            </a:r>
            <a:endParaRPr lang="en-US" altLang="zh-TW" dirty="0">
              <a:latin typeface="微軟正黑體" panose="020B0604030504040204" pitchFamily="34" charset="-120"/>
              <a:ea typeface="微軟正黑體" panose="020B0604030504040204" pitchFamily="34" charset="-120"/>
            </a:endParaRPr>
          </a:p>
          <a:p>
            <a:endParaRPr lang="zh-TW" altLang="en-US" sz="3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516925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 </a:t>
            </a:r>
            <a:r>
              <a:rPr lang="zh-TW" altLang="en-US" dirty="0"/>
              <a:t>你期望透過微服務解決那些問題</a:t>
            </a:r>
            <a:r>
              <a:rPr lang="en-US" altLang="zh-TW" dirty="0"/>
              <a:t>?</a:t>
            </a:r>
            <a:endParaRPr lang="zh-TW" altLang="en-US" dirty="0"/>
          </a:p>
        </p:txBody>
      </p:sp>
      <p:sp>
        <p:nvSpPr>
          <p:cNvPr id="5" name="內容版面配置區 4"/>
          <p:cNvSpPr>
            <a:spLocks noGrp="1"/>
          </p:cNvSpPr>
          <p:nvPr>
            <p:ph idx="1"/>
          </p:nvPr>
        </p:nvSpPr>
        <p:spPr/>
        <p:txBody>
          <a:bodyPr>
            <a:normAutofit fontScale="70000" lnSpcReduction="20000"/>
          </a:bodyPr>
          <a:lstStyle/>
          <a:p>
            <a:r>
              <a:rPr lang="zh-TW" altLang="en-US" sz="4500" b="1" dirty="0"/>
              <a:t>維護困難</a:t>
            </a:r>
            <a:r>
              <a:rPr lang="en-US" altLang="zh-TW" sz="4500" b="1" dirty="0"/>
              <a:t>: </a:t>
            </a:r>
            <a:r>
              <a:rPr lang="zh-TW" altLang="en-US" dirty="0"/>
              <a:t>大型單體式系統的開發、維護、更新、測試都很困難。改一行 </a:t>
            </a:r>
            <a:r>
              <a:rPr lang="en-US" altLang="zh-TW" dirty="0"/>
              <a:t>code </a:t>
            </a:r>
            <a:r>
              <a:rPr lang="zh-TW" altLang="en-US" dirty="0"/>
              <a:t>就要測試所有功能，並且重新佈署整套系統。</a:t>
            </a:r>
            <a:r>
              <a:rPr lang="en-US" altLang="zh-TW" dirty="0"/>
              <a:t/>
            </a:r>
            <a:br>
              <a:rPr lang="en-US" altLang="zh-TW" dirty="0"/>
            </a:br>
            <a:endParaRPr lang="zh-TW" altLang="en-US" dirty="0"/>
          </a:p>
          <a:p>
            <a:r>
              <a:rPr lang="zh-TW" altLang="en-US" sz="4500" b="1" dirty="0"/>
              <a:t>擴充困難</a:t>
            </a:r>
            <a:r>
              <a:rPr lang="en-US" altLang="zh-TW" sz="4500" b="1" dirty="0"/>
              <a:t>: </a:t>
            </a:r>
            <a:r>
              <a:rPr lang="zh-TW" altLang="en-US" dirty="0"/>
              <a:t>由於服務無法分割，只能整體進行擴充，複雜度高。無法隔離 </a:t>
            </a:r>
            <a:r>
              <a:rPr lang="en-US" altLang="zh-TW" dirty="0"/>
              <a:t>Application </a:t>
            </a:r>
            <a:r>
              <a:rPr lang="zh-TW" altLang="en-US" dirty="0"/>
              <a:t>內的部分元件 </a:t>
            </a:r>
            <a:r>
              <a:rPr lang="en-US" altLang="zh-TW" dirty="0"/>
              <a:t>Failure</a:t>
            </a:r>
            <a:r>
              <a:rPr lang="zh-TW" altLang="en-US" dirty="0"/>
              <a:t>。</a:t>
            </a:r>
            <a:r>
              <a:rPr lang="en-US" altLang="zh-TW" sz="2900" dirty="0"/>
              <a:t/>
            </a:r>
            <a:br>
              <a:rPr lang="en-US" altLang="zh-TW" sz="2900" dirty="0"/>
            </a:br>
            <a:endParaRPr lang="en-US" altLang="zh-TW" dirty="0"/>
          </a:p>
          <a:p>
            <a:r>
              <a:rPr lang="zh-TW" altLang="en-US" sz="4500" b="1" dirty="0"/>
              <a:t>雲端化困難</a:t>
            </a:r>
            <a:r>
              <a:rPr lang="en-US" altLang="zh-TW" sz="4500" b="1" dirty="0"/>
              <a:t>: </a:t>
            </a:r>
            <a:r>
              <a:rPr lang="zh-TW" altLang="en-US" sz="3800" dirty="0"/>
              <a:t>難以朝向雲端化發展。同時系統非多租戶設計，要大量佈署同樣服務給不同客戶的效率及使用率也不佳。</a:t>
            </a:r>
            <a:r>
              <a:rPr lang="en-US" altLang="zh-TW" sz="3200" dirty="0"/>
              <a:t/>
            </a:r>
            <a:br>
              <a:rPr lang="en-US" altLang="zh-TW" sz="3200" dirty="0"/>
            </a:br>
            <a:endParaRPr lang="zh-TW" altLang="en-US" sz="2900" dirty="0"/>
          </a:p>
          <a:p>
            <a:r>
              <a:rPr lang="zh-TW" altLang="en-US" sz="4400" b="1" dirty="0"/>
              <a:t>佈署困難</a:t>
            </a:r>
            <a:r>
              <a:rPr lang="en-US" altLang="zh-TW" sz="4400" b="1" dirty="0"/>
              <a:t>: </a:t>
            </a:r>
            <a:r>
              <a:rPr lang="en-US" altLang="zh-TW" sz="3800" dirty="0"/>
              <a:t>Container </a:t>
            </a:r>
            <a:r>
              <a:rPr lang="zh-TW" altLang="en-US" sz="3800" dirty="0"/>
              <a:t>技術能解決佈署問題，但是 </a:t>
            </a:r>
            <a:r>
              <a:rPr lang="en-US" altLang="zh-TW" sz="3800" dirty="0"/>
              <a:t>Docker </a:t>
            </a:r>
            <a:r>
              <a:rPr lang="zh-TW" altLang="en-US" sz="3800" dirty="0"/>
              <a:t>必須架構在 </a:t>
            </a:r>
            <a:r>
              <a:rPr lang="en-US" altLang="zh-TW" sz="3800" dirty="0"/>
              <a:t>Linux </a:t>
            </a:r>
            <a:r>
              <a:rPr lang="zh-TW" altLang="en-US" sz="3800" dirty="0"/>
              <a:t>上，</a:t>
            </a:r>
            <a:r>
              <a:rPr lang="en-US" altLang="zh-TW" sz="3800" dirty="0"/>
              <a:t>.NET Developer </a:t>
            </a:r>
            <a:r>
              <a:rPr lang="zh-TW" altLang="en-US" sz="3800" dirty="0"/>
              <a:t>難以直接使用。</a:t>
            </a:r>
          </a:p>
          <a:p>
            <a:endParaRPr lang="zh-TW" altLang="en-US" dirty="0"/>
          </a:p>
        </p:txBody>
      </p:sp>
      <p:sp>
        <p:nvSpPr>
          <p:cNvPr id="6" name="L-圖案 5"/>
          <p:cNvSpPr/>
          <p:nvPr/>
        </p:nvSpPr>
        <p:spPr>
          <a:xfrm rot="19034746">
            <a:off x="522414" y="1875020"/>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L-圖案 6"/>
          <p:cNvSpPr/>
          <p:nvPr/>
        </p:nvSpPr>
        <p:spPr>
          <a:xfrm rot="19034746">
            <a:off x="522415" y="4012564"/>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L-圖案 7"/>
          <p:cNvSpPr/>
          <p:nvPr/>
        </p:nvSpPr>
        <p:spPr>
          <a:xfrm rot="19034746">
            <a:off x="522415" y="5132447"/>
            <a:ext cx="534256" cy="328773"/>
          </a:xfrm>
          <a:prstGeom prst="corne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27372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pPr algn="r"/>
            <a:r>
              <a:rPr lang="zh-TW" altLang="en-US" sz="6000" dirty="0">
                <a:latin typeface="微軟正黑體" panose="020B0604030504040204" pitchFamily="34" charset="-120"/>
                <a:ea typeface="微軟正黑體" panose="020B0604030504040204" pitchFamily="34" charset="-120"/>
              </a:rPr>
              <a:t>切記</a:t>
            </a:r>
            <a:r>
              <a:rPr lang="en-US" altLang="zh-TW" sz="6000" dirty="0">
                <a:latin typeface="微軟正黑體" panose="020B0604030504040204" pitchFamily="34" charset="-120"/>
                <a:ea typeface="微軟正黑體" panose="020B0604030504040204" pitchFamily="34" charset="-120"/>
              </a:rPr>
              <a:t>!!</a:t>
            </a:r>
            <a:br>
              <a:rPr lang="en-US" altLang="zh-TW" sz="6000" dirty="0">
                <a:latin typeface="微軟正黑體" panose="020B0604030504040204" pitchFamily="34" charset="-120"/>
                <a:ea typeface="微軟正黑體" panose="020B0604030504040204" pitchFamily="34" charset="-120"/>
              </a:rPr>
            </a:br>
            <a:r>
              <a:rPr lang="zh-TW" altLang="en-US" sz="6000" dirty="0">
                <a:latin typeface="微軟正黑體" panose="020B0604030504040204" pitchFamily="34" charset="-120"/>
                <a:ea typeface="微軟正黑體" panose="020B0604030504040204" pitchFamily="34" charset="-120"/>
              </a:rPr>
              <a:t> </a:t>
            </a:r>
            <a:r>
              <a:rPr lang="en-US" altLang="zh-TW" sz="6000" dirty="0">
                <a:latin typeface="微軟正黑體" panose="020B0604030504040204" pitchFamily="34" charset="-120"/>
                <a:ea typeface="微軟正黑體" panose="020B0604030504040204" pitchFamily="34" charset="-120"/>
              </a:rPr>
              <a:t/>
            </a:r>
            <a:br>
              <a:rPr lang="en-US" altLang="zh-TW" sz="6000" dirty="0">
                <a:latin typeface="微軟正黑體" panose="020B0604030504040204" pitchFamily="34" charset="-120"/>
                <a:ea typeface="微軟正黑體" panose="020B0604030504040204" pitchFamily="34" charset="-120"/>
              </a:rPr>
            </a:br>
            <a:r>
              <a:rPr lang="zh-TW" altLang="en-US" sz="6000" dirty="0">
                <a:latin typeface="微軟正黑體" panose="020B0604030504040204" pitchFamily="34" charset="-120"/>
                <a:ea typeface="微軟正黑體" panose="020B0604030504040204" pitchFamily="34" charset="-120"/>
              </a:rPr>
              <a:t>避免陷入 </a:t>
            </a:r>
            <a:r>
              <a:rPr lang="en-US" altLang="zh-TW" sz="6000" dirty="0">
                <a:latin typeface="微軟正黑體" panose="020B0604030504040204" pitchFamily="34" charset="-120"/>
                <a:ea typeface="微軟正黑體" panose="020B0604030504040204" pitchFamily="34" charset="-120"/>
              </a:rPr>
              <a:t>"</a:t>
            </a:r>
            <a:r>
              <a:rPr lang="zh-TW" altLang="en-US" sz="6000" dirty="0">
                <a:latin typeface="微軟正黑體" panose="020B0604030504040204" pitchFamily="34" charset="-120"/>
                <a:ea typeface="微軟正黑體" panose="020B0604030504040204" pitchFamily="34" charset="-120"/>
              </a:rPr>
              <a:t>一窩蜂驅動開發</a:t>
            </a:r>
            <a:r>
              <a:rPr lang="en-US" altLang="zh-TW" sz="6000" dirty="0">
                <a:latin typeface="微軟正黑體" panose="020B0604030504040204" pitchFamily="34" charset="-120"/>
                <a:ea typeface="微軟正黑體" panose="020B0604030504040204" pitchFamily="34" charset="-120"/>
              </a:rPr>
              <a:t>"</a:t>
            </a:r>
            <a:r>
              <a:rPr lang="zh-TW" altLang="en-US" sz="6000" dirty="0">
                <a:latin typeface="微軟正黑體" panose="020B0604030504040204" pitchFamily="34" charset="-120"/>
                <a:ea typeface="微軟正黑體" panose="020B0604030504040204" pitchFamily="34" charset="-120"/>
              </a:rPr>
              <a:t> </a:t>
            </a:r>
            <a:r>
              <a:rPr lang="en-US" altLang="zh-TW" sz="6000" dirty="0">
                <a:latin typeface="微軟正黑體" panose="020B0604030504040204" pitchFamily="34" charset="-120"/>
                <a:ea typeface="微軟正黑體" panose="020B0604030504040204" pitchFamily="34" charset="-120"/>
              </a:rPr>
              <a:t>!!</a:t>
            </a:r>
            <a:endParaRPr lang="zh-TW" altLang="en-US" sz="6000"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r>
              <a:rPr lang="zh-TW" altLang="en-US" b="1" dirty="0"/>
              <a:t>新技術 </a:t>
            </a:r>
            <a:r>
              <a:rPr lang="en-US" altLang="zh-TW" b="1" dirty="0">
                <a:solidFill>
                  <a:srgbClr val="FF0000"/>
                </a:solidFill>
              </a:rPr>
              <a:t>!=</a:t>
            </a:r>
            <a:r>
              <a:rPr lang="zh-TW" altLang="en-US" b="1" dirty="0"/>
              <a:t> 新希望</a:t>
            </a:r>
          </a:p>
          <a:p>
            <a:endParaRPr lang="zh-TW" altLang="en-US" dirty="0"/>
          </a:p>
        </p:txBody>
      </p:sp>
      <p:sp>
        <p:nvSpPr>
          <p:cNvPr id="7" name="文字方塊 6"/>
          <p:cNvSpPr txBox="1"/>
          <p:nvPr/>
        </p:nvSpPr>
        <p:spPr>
          <a:xfrm>
            <a:off x="0" y="6350000"/>
            <a:ext cx="5172313" cy="369332"/>
          </a:xfrm>
          <a:prstGeom prst="rect">
            <a:avLst/>
          </a:prstGeom>
          <a:noFill/>
        </p:spPr>
        <p:txBody>
          <a:bodyPr wrap="none" rtlCol="0">
            <a:spAutoFit/>
          </a:bodyPr>
          <a:lstStyle/>
          <a:p>
            <a:r>
              <a:rPr lang="en-US" altLang="zh-TW" dirty="0">
                <a:solidFill>
                  <a:schemeClr val="bg1"/>
                </a:solidFill>
              </a:rPr>
              <a:t>https://blog.chunfuchao.com/?p=656&amp;variant=zh-tw</a:t>
            </a:r>
            <a:endParaRPr lang="zh-TW" altLang="en-US" dirty="0">
              <a:solidFill>
                <a:schemeClr val="bg1"/>
              </a:solidFill>
            </a:endParaRPr>
          </a:p>
        </p:txBody>
      </p:sp>
    </p:spTree>
    <p:extLst>
      <p:ext uri="{BB962C8B-B14F-4D97-AF65-F5344CB8AC3E}">
        <p14:creationId xmlns:p14="http://schemas.microsoft.com/office/powerpoint/2010/main" val="3099669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endParaRPr lang="zh-TW" altLang="en-US"/>
          </a:p>
        </p:txBody>
      </p:sp>
      <p:sp>
        <p:nvSpPr>
          <p:cNvPr id="5" name="副標題 4"/>
          <p:cNvSpPr>
            <a:spLocks noGrp="1"/>
          </p:cNvSpPr>
          <p:nvPr>
            <p:ph type="subTitle" idx="1"/>
          </p:nvPr>
        </p:nvSpPr>
        <p:spPr/>
        <p:txBody>
          <a:bodyPr/>
          <a:lstStyle/>
          <a:p>
            <a:endParaRPr lang="zh-TW" altLang="en-US" dirty="0"/>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719" y="0"/>
            <a:ext cx="8451522" cy="619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861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一窩蜂的例子：</a:t>
            </a:r>
            <a:endParaRPr lang="zh-TW" altLang="en-US" dirty="0"/>
          </a:p>
        </p:txBody>
      </p:sp>
      <p:sp>
        <p:nvSpPr>
          <p:cNvPr id="6" name="內容版面配置區 5"/>
          <p:cNvSpPr>
            <a:spLocks noGrp="1"/>
          </p:cNvSpPr>
          <p:nvPr>
            <p:ph idx="1"/>
          </p:nvPr>
        </p:nvSpPr>
        <p:spPr/>
        <p:txBody>
          <a:bodyPr/>
          <a:lstStyle/>
          <a:p>
            <a:endParaRPr lang="zh-TW" altLang="en-US"/>
          </a:p>
        </p:txBody>
      </p:sp>
      <p:sp>
        <p:nvSpPr>
          <p:cNvPr id="7" name="文字版面配置區 6"/>
          <p:cNvSpPr>
            <a:spLocks noGrp="1"/>
          </p:cNvSpPr>
          <p:nvPr>
            <p:ph type="body" sz="half" idx="2"/>
          </p:nvPr>
        </p:nvSpPr>
        <p:spPr/>
        <p:txBody>
          <a:bodyPr>
            <a:normAutofit/>
          </a:bodyPr>
          <a:lstStyle/>
          <a:p>
            <a:r>
              <a:rPr lang="zh-TW" altLang="en-US" b="1" dirty="0"/>
              <a:t>一窩蜂是開發團隊自我毀滅的原因</a:t>
            </a:r>
          </a:p>
          <a:p>
            <a:r>
              <a:rPr lang="zh-TW" altLang="en-US" dirty="0"/>
              <a:t>問題在於一窩蜂會造成錯誤的決策。架構設計錯誤與技術選用錯誤都會</a:t>
            </a:r>
            <a:r>
              <a:rPr lang="zh-TW" altLang="en-US" b="1" dirty="0"/>
              <a:t>困擾團隊數個月甚至數年之久</a:t>
            </a:r>
            <a:r>
              <a:rPr lang="zh-TW" altLang="en-US" dirty="0"/>
              <a:t>。最壞的情況會造成另一個很糟糕的行為：</a:t>
            </a:r>
            <a:r>
              <a:rPr lang="zh-TW" altLang="en-US" b="1" dirty="0"/>
              <a:t>砍掉重練</a:t>
            </a:r>
            <a:r>
              <a:rPr lang="zh-TW" altLang="en-US" dirty="0"/>
              <a:t>，這樣做永遠不會有好結果的。</a:t>
            </a:r>
          </a:p>
          <a:p>
            <a:r>
              <a:rPr lang="zh-TW" altLang="en-US" dirty="0"/>
              <a:t>一切的</a:t>
            </a:r>
            <a:r>
              <a:rPr lang="zh-TW" altLang="en-US" b="1" dirty="0"/>
              <a:t>罪惡根源似乎是社群媒體</a:t>
            </a:r>
            <a:r>
              <a:rPr lang="zh-TW" altLang="en-US" dirty="0"/>
              <a:t>，太多的想法在實戰測試之前就傳出去了，跑得比大家分析利弊得失的速度還要快。</a:t>
            </a:r>
          </a:p>
          <a:p>
            <a:endParaRPr lang="zh-TW" altLang="en-US" dirty="0"/>
          </a:p>
        </p:txBody>
      </p:sp>
      <p:pic>
        <p:nvPicPr>
          <p:cNvPr id="4" name="圖片 3"/>
          <p:cNvPicPr>
            <a:picLocks noChangeAspect="1"/>
          </p:cNvPicPr>
          <p:nvPr/>
        </p:nvPicPr>
        <p:blipFill>
          <a:blip r:embed="rId2"/>
          <a:stretch>
            <a:fillRect/>
          </a:stretch>
        </p:blipFill>
        <p:spPr>
          <a:xfrm>
            <a:off x="4232523" y="415651"/>
            <a:ext cx="7725567" cy="5889553"/>
          </a:xfrm>
          <a:prstGeom prst="rect">
            <a:avLst/>
          </a:prstGeom>
        </p:spPr>
      </p:pic>
    </p:spTree>
    <p:extLst>
      <p:ext uri="{BB962C8B-B14F-4D97-AF65-F5344CB8AC3E}">
        <p14:creationId xmlns:p14="http://schemas.microsoft.com/office/powerpoint/2010/main" val="21870263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在用之前先研究測試</a:t>
            </a:r>
          </a:p>
        </p:txBody>
      </p:sp>
      <p:sp>
        <p:nvSpPr>
          <p:cNvPr id="6" name="內容版面配置區 5"/>
          <p:cNvSpPr>
            <a:spLocks noGrp="1"/>
          </p:cNvSpPr>
          <p:nvPr>
            <p:ph idx="1"/>
          </p:nvPr>
        </p:nvSpPr>
        <p:spPr>
          <a:xfrm>
            <a:off x="1415779" y="1958750"/>
            <a:ext cx="10058400" cy="4023360"/>
          </a:xfrm>
        </p:spPr>
        <p:txBody>
          <a:bodyPr/>
          <a:lstStyle/>
          <a:p>
            <a:endParaRPr lang="zh-TW" altLang="en-US"/>
          </a:p>
        </p:txBody>
      </p:sp>
      <p:pic>
        <p:nvPicPr>
          <p:cNvPr id="5" name="圖片 4"/>
          <p:cNvPicPr>
            <a:picLocks noChangeAspect="1"/>
          </p:cNvPicPr>
          <p:nvPr/>
        </p:nvPicPr>
        <p:blipFill rotWithShape="1">
          <a:blip r:embed="rId2"/>
          <a:srcRect t="19556"/>
          <a:stretch/>
        </p:blipFill>
        <p:spPr>
          <a:xfrm>
            <a:off x="994539" y="1845734"/>
            <a:ext cx="9978262" cy="3841729"/>
          </a:xfrm>
          <a:prstGeom prst="rect">
            <a:avLst/>
          </a:prstGeom>
        </p:spPr>
      </p:pic>
    </p:spTree>
    <p:extLst>
      <p:ext uri="{BB962C8B-B14F-4D97-AF65-F5344CB8AC3E}">
        <p14:creationId xmlns:p14="http://schemas.microsoft.com/office/powerpoint/2010/main" val="17266922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什麼時候下手？</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5920" cy="4023360"/>
          </a:xfrm>
          <a:prstGeom prst="rect">
            <a:avLst/>
          </a:prstGeom>
        </p:spPr>
      </p:pic>
    </p:spTree>
    <p:extLst>
      <p:ext uri="{BB962C8B-B14F-4D97-AF65-F5344CB8AC3E}">
        <p14:creationId xmlns:p14="http://schemas.microsoft.com/office/powerpoint/2010/main" val="15814167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僱用對的人</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2415" cy="2705718"/>
          </a:xfrm>
          <a:prstGeom prst="rect">
            <a:avLst/>
          </a:prstGeom>
        </p:spPr>
      </p:pic>
    </p:spTree>
    <p:extLst>
      <p:ext uri="{BB962C8B-B14F-4D97-AF65-F5344CB8AC3E}">
        <p14:creationId xmlns:p14="http://schemas.microsoft.com/office/powerpoint/2010/main" val="25967583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pPr algn="r"/>
            <a:r>
              <a:rPr lang="zh-TW" altLang="en-US" dirty="0">
                <a:latin typeface="微軟正黑體" panose="020B0604030504040204" pitchFamily="34" charset="-120"/>
                <a:ea typeface="微軟正黑體" panose="020B0604030504040204" pitchFamily="34" charset="-120"/>
              </a:rPr>
              <a:t>回到微服務化</a:t>
            </a:r>
            <a:r>
              <a:rPr lang="en-US" altLang="zh-TW" dirty="0">
                <a:latin typeface="微軟正黑體" panose="020B0604030504040204" pitchFamily="34" charset="-120"/>
                <a:ea typeface="微軟正黑體" panose="020B0604030504040204" pitchFamily="34" charset="-120"/>
              </a:rPr>
              <a: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最後我們做了什麼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2737599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chemeClr val="tx1"/>
                </a:solidFill>
              </a:rPr>
              <a:t>原本的架構 </a:t>
            </a:r>
            <a:r>
              <a:rPr lang="en-US" altLang="zh-TW" dirty="0">
                <a:solidFill>
                  <a:schemeClr val="tx1"/>
                </a:solidFill>
              </a:rPr>
              <a:t>(Before 2014)</a:t>
            </a:r>
            <a:br>
              <a:rPr lang="en-US" altLang="zh-TW" dirty="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5626" y="2099156"/>
            <a:ext cx="1022655" cy="1224736"/>
          </a:xfrm>
          <a:prstGeom prst="rect">
            <a:avLst/>
          </a:prstGeom>
        </p:spPr>
      </p:pic>
      <p:pic>
        <p:nvPicPr>
          <p:cNvPr id="15" name="圖片 1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689" y="2099156"/>
            <a:ext cx="1022655" cy="1224736"/>
          </a:xfrm>
          <a:prstGeom prst="rect">
            <a:avLst/>
          </a:prstGeom>
        </p:spPr>
      </p:pic>
      <p:pic>
        <p:nvPicPr>
          <p:cNvPr id="17" name="圖片 16"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9013" y="4232758"/>
            <a:ext cx="1113692" cy="1281947"/>
          </a:xfrm>
          <a:prstGeom prst="rect">
            <a:avLst/>
          </a:prstGeom>
        </p:spPr>
      </p:pic>
      <p:pic>
        <p:nvPicPr>
          <p:cNvPr id="19" name="圖片 18"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689" y="4232758"/>
            <a:ext cx="1113692" cy="1281947"/>
          </a:xfrm>
          <a:prstGeom prst="rect">
            <a:avLst/>
          </a:prstGeom>
        </p:spPr>
      </p:pic>
      <p:sp>
        <p:nvSpPr>
          <p:cNvPr id="20" name="文字方塊 19"/>
          <p:cNvSpPr txBox="1"/>
          <p:nvPr/>
        </p:nvSpPr>
        <p:spPr>
          <a:xfrm>
            <a:off x="9582423"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890486"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9230564"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sp>
        <p:nvSpPr>
          <p:cNvPr id="23" name="文字方塊 22"/>
          <p:cNvSpPr txBox="1"/>
          <p:nvPr/>
        </p:nvSpPr>
        <p:spPr>
          <a:xfrm>
            <a:off x="529692"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cxnSp>
        <p:nvCxnSpPr>
          <p:cNvPr id="24" name="直線單箭頭接點 23"/>
          <p:cNvCxnSpPr/>
          <p:nvPr/>
        </p:nvCxnSpPr>
        <p:spPr>
          <a:xfrm>
            <a:off x="10136670"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410718"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7465389" y="5023137"/>
            <a:ext cx="2117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495709" y="5023137"/>
            <a:ext cx="211703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981504"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0" name="文字方塊 29"/>
          <p:cNvSpPr txBox="1"/>
          <p:nvPr/>
        </p:nvSpPr>
        <p:spPr>
          <a:xfrm>
            <a:off x="3062861"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111613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10205554" y="4203573"/>
            <a:ext cx="1563447" cy="2098307"/>
          </a:xfrm>
          <a:prstGeom prst="roundRect">
            <a:avLst>
              <a:gd name="adj" fmla="val 14311"/>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20440" y="4203573"/>
            <a:ext cx="2129293" cy="2098307"/>
          </a:xfrm>
          <a:prstGeom prst="roundRect">
            <a:avLst>
              <a:gd name="adj" fmla="val 14311"/>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5134835" y="1768637"/>
            <a:ext cx="2129293" cy="16621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idx="4294967295"/>
          </p:nvPr>
        </p:nvSpPr>
        <p:spPr>
          <a:xfrm>
            <a:off x="2133600" y="287338"/>
            <a:ext cx="10058400" cy="1449387"/>
          </a:xfrm>
        </p:spPr>
        <p:txBody>
          <a:bodyPr>
            <a:normAutofit/>
          </a:bodyPr>
          <a:lstStyle/>
          <a:p>
            <a:r>
              <a:rPr lang="zh-TW" altLang="en-US" dirty="0">
                <a:solidFill>
                  <a:schemeClr val="tx1"/>
                </a:solidFill>
                <a:latin typeface="微軟正黑體" panose="020B0604030504040204" pitchFamily="34" charset="-120"/>
                <a:ea typeface="微軟正黑體" panose="020B0604030504040204" pitchFamily="34" charset="-120"/>
              </a:rPr>
              <a:t>微服務版本的架構 </a:t>
            </a:r>
            <a:r>
              <a:rPr lang="en-US" altLang="zh-TW" dirty="0">
                <a:solidFill>
                  <a:schemeClr val="tx1"/>
                </a:solidFill>
                <a:latin typeface="微軟正黑體" panose="020B0604030504040204" pitchFamily="34" charset="-120"/>
                <a:ea typeface="微軟正黑體" panose="020B0604030504040204" pitchFamily="34" charset="-120"/>
              </a:rPr>
              <a:t>(2016)</a:t>
            </a:r>
            <a:br>
              <a:rPr lang="en-US" altLang="zh-TW" dirty="0">
                <a:solidFill>
                  <a:schemeClr val="tx1"/>
                </a:solidFill>
                <a:latin typeface="微軟正黑體" panose="020B0604030504040204" pitchFamily="34" charset="-120"/>
                <a:ea typeface="微軟正黑體" panose="020B0604030504040204" pitchFamily="34" charset="-120"/>
              </a:rPr>
            </a:b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908" y="4332765"/>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3986" y="1858109"/>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7678" y="1858109"/>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1370" y="1858109"/>
            <a:ext cx="1022655" cy="1224736"/>
          </a:xfrm>
          <a:prstGeom prst="rect">
            <a:avLst/>
          </a:prstGeom>
        </p:spPr>
      </p:pic>
      <p:sp>
        <p:nvSpPr>
          <p:cNvPr id="11" name="文字方塊 10"/>
          <p:cNvSpPr txBox="1"/>
          <p:nvPr/>
        </p:nvSpPr>
        <p:spPr>
          <a:xfrm>
            <a:off x="6513411" y="5545516"/>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8592750" y="5545516"/>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7566" y="422605"/>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1945" y="422605"/>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1100" y="4329596"/>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2785" y="1858109"/>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8711" y="4332765"/>
            <a:ext cx="1040607" cy="1278779"/>
          </a:xfrm>
          <a:prstGeom prst="rect">
            <a:avLst/>
          </a:prstGeom>
        </p:spPr>
      </p:pic>
      <p:sp>
        <p:nvSpPr>
          <p:cNvPr id="21" name="文字方塊 20"/>
          <p:cNvSpPr txBox="1"/>
          <p:nvPr/>
        </p:nvSpPr>
        <p:spPr>
          <a:xfrm>
            <a:off x="10291945" y="5545515"/>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8800793" y="3061473"/>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5510534" y="3061473"/>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6305353" y="1176694"/>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6690772" y="3401518"/>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11144025" y="1034973"/>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5912786" y="1034973"/>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7960706" y="3394928"/>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9259211" y="3430805"/>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9861093" y="3430806"/>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59254" y="1460904"/>
            <a:ext cx="4801314" cy="40934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第一階段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重新調整系統架構，評估後優先處理</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能採用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現有</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的微服務的解決方案。</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latin typeface="微軟正黑體" panose="020B0604030504040204" pitchFamily="34" charset="-120"/>
                <a:ea typeface="微軟正黑體" panose="020B0604030504040204" pitchFamily="34" charset="-120"/>
              </a:rPr>
              <a:t>第二階段</a:t>
            </a:r>
            <a:r>
              <a:rPr lang="en-US" altLang="zh-TW" sz="2000" b="1" dirty="0">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優先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改寫</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最需要被切割，或是切割後</a:t>
            </a: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效益最大的服務。</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第三階段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評估合適的基礎建設，做好導入的準備。</a:t>
            </a:r>
          </a:p>
        </p:txBody>
      </p:sp>
      <p:sp>
        <p:nvSpPr>
          <p:cNvPr id="10" name="文字方塊 9"/>
          <p:cNvSpPr txBox="1"/>
          <p:nvPr/>
        </p:nvSpPr>
        <p:spPr>
          <a:xfrm>
            <a:off x="11503755" y="2194259"/>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10356616" y="3697118"/>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9257565" y="3766385"/>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7888119" y="3766385"/>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6350351" y="3766385"/>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5134835" y="2204406"/>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9657013" y="4708502"/>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9842782" y="44015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6935439" y="2470477"/>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6948998" y="2151804"/>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6935439" y="2876749"/>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7172459" y="3054677"/>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543643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27130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微服務架構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基礎建設</a:t>
            </a:r>
          </a:p>
        </p:txBody>
      </p:sp>
      <p:sp>
        <p:nvSpPr>
          <p:cNvPr id="5" name="文字版面配置區 4"/>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實作的挑戰</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需要準備那些基礎建設</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891756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70354" y="1921201"/>
            <a:ext cx="11912252" cy="4393294"/>
          </a:xfrm>
          <a:prstGeom prst="rect">
            <a:avLst/>
          </a:prstGeom>
        </p:spPr>
      </p:pic>
      <p:sp>
        <p:nvSpPr>
          <p:cNvPr id="2" name="標題 1"/>
          <p:cNvSpPr>
            <a:spLocks noGrp="1"/>
          </p:cNvSpPr>
          <p:nvPr>
            <p:ph type="title"/>
          </p:nvPr>
        </p:nvSpPr>
        <p:spPr/>
        <p:txBody>
          <a:bodyPr/>
          <a:lstStyle/>
          <a:p>
            <a:r>
              <a:rPr lang="zh-TW" altLang="en-US" dirty="0"/>
              <a:t>導讀</a:t>
            </a:r>
            <a:r>
              <a:rPr lang="en-US" altLang="zh-TW" dirty="0"/>
              <a:t>: Introduction to </a:t>
            </a:r>
            <a:r>
              <a:rPr lang="en-US" altLang="zh-TW" dirty="0" err="1"/>
              <a:t>Microservices</a:t>
            </a:r>
            <a:endParaRPr lang="zh-TW" altLang="en-US" dirty="0"/>
          </a:p>
        </p:txBody>
      </p:sp>
      <p:sp>
        <p:nvSpPr>
          <p:cNvPr id="5" name="文字方塊 4"/>
          <p:cNvSpPr txBox="1"/>
          <p:nvPr/>
        </p:nvSpPr>
        <p:spPr>
          <a:xfrm>
            <a:off x="97536" y="6498336"/>
            <a:ext cx="16747405" cy="369332"/>
          </a:xfrm>
          <a:prstGeom prst="rect">
            <a:avLst/>
          </a:prstGeom>
          <a:noFill/>
        </p:spPr>
        <p:txBody>
          <a:bodyPr wrap="none" rtlCol="0">
            <a:spAutoFit/>
          </a:bodyPr>
          <a:lstStyle/>
          <a:p>
            <a:r>
              <a:rPr lang="en-US" altLang="zh-TW" dirty="0">
                <a:solidFill>
                  <a:schemeClr val="bg1"/>
                </a:solidFill>
              </a:rPr>
              <a:t>https://www.nginx.com/blog/introduction-to-microservices/?utm_source=service-discovery-in-a-microservices-architecture&amp;utm_medium=blog&amp;utm_campaign=Microservices</a:t>
            </a:r>
            <a:endParaRPr lang="zh-TW" altLang="en-US" dirty="0">
              <a:solidFill>
                <a:schemeClr val="bg1"/>
              </a:solidFill>
            </a:endParaRPr>
          </a:p>
        </p:txBody>
      </p:sp>
    </p:spTree>
    <p:extLst>
      <p:ext uri="{BB962C8B-B14F-4D97-AF65-F5344CB8AC3E}">
        <p14:creationId xmlns:p14="http://schemas.microsoft.com/office/powerpoint/2010/main" val="3195055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 Using API Gateway</a:t>
            </a:r>
            <a:endParaRPr lang="zh-TW" altLang="en-US" dirty="0"/>
          </a:p>
        </p:txBody>
      </p:sp>
      <p:pic>
        <p:nvPicPr>
          <p:cNvPr id="1026" name="Picture 2" descr="Indexed elements of Amazon's mobile app for Android, as they appear on a mobile phone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55025"/>
            <a:ext cx="9841865" cy="459799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386022"/>
            <a:ext cx="7269747" cy="369332"/>
          </a:xfrm>
          <a:prstGeom prst="rect">
            <a:avLst/>
          </a:prstGeom>
          <a:noFill/>
        </p:spPr>
        <p:txBody>
          <a:bodyPr wrap="none" rtlCol="0">
            <a:spAutoFit/>
          </a:bodyPr>
          <a:lstStyle/>
          <a:p>
            <a:r>
              <a:rPr lang="en-US" altLang="zh-TW" dirty="0">
                <a:solidFill>
                  <a:schemeClr val="bg1"/>
                </a:solidFill>
              </a:rPr>
              <a:t>https://www.nginx.com/blog/building-microservices-using-an-api-gateway/</a:t>
            </a:r>
            <a:endParaRPr lang="zh-TW" altLang="en-US" dirty="0">
              <a:solidFill>
                <a:schemeClr val="bg1"/>
              </a:solidFill>
            </a:endParaRPr>
          </a:p>
        </p:txBody>
      </p:sp>
    </p:spTree>
    <p:extLst>
      <p:ext uri="{BB962C8B-B14F-4D97-AF65-F5344CB8AC3E}">
        <p14:creationId xmlns:p14="http://schemas.microsoft.com/office/powerpoint/2010/main" val="8999831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bile client of ecommerce app needs a way to access the RESTful APIs of the 7 micro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80"/>
            <a:ext cx="5759552" cy="5711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API gateway enables mobile clients of ecommerce app to access the RESTful APIs of its 7 micro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551" y="640080"/>
            <a:ext cx="5759551" cy="57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9937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Benefits and Drawbacks</a:t>
            </a:r>
            <a:endParaRPr lang="zh-TW" altLang="en-US" dirty="0"/>
          </a:p>
        </p:txBody>
      </p:sp>
      <p:sp>
        <p:nvSpPr>
          <p:cNvPr id="3" name="內容版面配置區 2"/>
          <p:cNvSpPr>
            <a:spLocks noGrp="1"/>
          </p:cNvSpPr>
          <p:nvPr>
            <p:ph idx="1"/>
          </p:nvPr>
        </p:nvSpPr>
        <p:spPr/>
        <p:txBody>
          <a:bodyPr>
            <a:normAutofit fontScale="55000" lnSpcReduction="20000"/>
          </a:bodyPr>
          <a:lstStyle/>
          <a:p>
            <a:pPr fontAlgn="base"/>
            <a:r>
              <a:rPr lang="en-US" altLang="zh-TW" dirty="0"/>
              <a:t>As you might expect, using an API Gateway has both benefits and drawbacks. A major benefit of using an API Gateway is that </a:t>
            </a:r>
            <a:r>
              <a:rPr lang="en-US" altLang="zh-TW" b="1" dirty="0">
                <a:solidFill>
                  <a:srgbClr val="FF0000"/>
                </a:solidFill>
              </a:rPr>
              <a:t>it encapsulates the internal structure of the application</a:t>
            </a:r>
            <a:r>
              <a:rPr lang="en-US" altLang="zh-TW" dirty="0"/>
              <a:t>. Rather than having to invoke specific services, clients simply talk to the gateway. The API Gateway provides each kind of client with a specific API. This reduces the number of round trips between the client and application. It also simplifies the client code.</a:t>
            </a:r>
          </a:p>
          <a:p>
            <a:pPr fontAlgn="base"/>
            <a:r>
              <a:rPr lang="en-US" altLang="zh-TW" dirty="0"/>
              <a:t>The API Gateway also has some drawbacks. </a:t>
            </a:r>
            <a:r>
              <a:rPr lang="en-US" altLang="zh-TW" b="1" dirty="0">
                <a:solidFill>
                  <a:srgbClr val="FF0000"/>
                </a:solidFill>
              </a:rPr>
              <a:t>It is yet another highly available component that must be developed, deployed, and managed</a:t>
            </a:r>
            <a:r>
              <a:rPr lang="en-US" altLang="zh-TW" dirty="0"/>
              <a:t>. There is also a risk that the API Gateway becomes a development bottleneck. Developers must update the API Gateway in order to expose each </a:t>
            </a:r>
            <a:r>
              <a:rPr lang="en-US" altLang="zh-TW" dirty="0" err="1"/>
              <a:t>microservice’s</a:t>
            </a:r>
            <a:r>
              <a:rPr lang="en-US" altLang="zh-TW" dirty="0"/>
              <a:t> endpoints. It is important that the process for updating the API Gateway be as lightweight as possible. Otherwise, developers will be forced to wait in line in order to update the gateway. Despite these drawbacks, however, for most real‑world applications it makes sense to use an API Gateway.</a:t>
            </a:r>
          </a:p>
        </p:txBody>
      </p:sp>
    </p:spTree>
    <p:extLst>
      <p:ext uri="{BB962C8B-B14F-4D97-AF65-F5344CB8AC3E}">
        <p14:creationId xmlns:p14="http://schemas.microsoft.com/office/powerpoint/2010/main" val="2084142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Implementing an API Gateway</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endParaRPr lang="en-US" altLang="zh-TW" sz="2800" dirty="0"/>
          </a:p>
          <a:p>
            <a:pPr marL="457200" indent="-457200">
              <a:buFont typeface="+mj-lt"/>
              <a:buAutoNum type="arabicPeriod"/>
            </a:pPr>
            <a:r>
              <a:rPr lang="en-US" altLang="zh-TW" sz="2800" dirty="0"/>
              <a:t>Performance and Scalability</a:t>
            </a:r>
          </a:p>
          <a:p>
            <a:pPr marL="457200" indent="-457200">
              <a:buFont typeface="+mj-lt"/>
              <a:buAutoNum type="arabicPeriod"/>
            </a:pPr>
            <a:r>
              <a:rPr lang="en-US" altLang="zh-TW" sz="2800" dirty="0"/>
              <a:t>Using a Reactive Programming Model</a:t>
            </a:r>
          </a:p>
          <a:p>
            <a:pPr marL="749808" lvl="1" indent="-457200">
              <a:buFont typeface="+mj-lt"/>
              <a:buAutoNum type="arabicPeriod"/>
            </a:pPr>
            <a:r>
              <a:rPr lang="en-US" altLang="zh-TW" sz="2600" dirty="0"/>
              <a:t>Routing</a:t>
            </a:r>
          </a:p>
          <a:p>
            <a:pPr marL="749808" lvl="1" indent="-457200">
              <a:buFont typeface="+mj-lt"/>
              <a:buAutoNum type="arabicPeriod"/>
            </a:pPr>
            <a:r>
              <a:rPr lang="en-US" altLang="zh-TW" sz="2600" dirty="0"/>
              <a:t>Aggregating</a:t>
            </a:r>
          </a:p>
          <a:p>
            <a:pPr marL="749808" lvl="1" indent="-457200">
              <a:buFont typeface="+mj-lt"/>
              <a:buAutoNum type="arabicPeriod"/>
            </a:pPr>
            <a:r>
              <a:rPr lang="en-US" altLang="zh-TW" sz="2600" dirty="0"/>
              <a:t>Validate request by calling authentication service</a:t>
            </a:r>
          </a:p>
          <a:p>
            <a:pPr marL="457200" indent="-457200">
              <a:buFont typeface="+mj-lt"/>
              <a:buAutoNum type="arabicPeriod"/>
            </a:pPr>
            <a:r>
              <a:rPr lang="en-US" altLang="zh-TW" sz="2800" dirty="0"/>
              <a:t>Service Discovery</a:t>
            </a:r>
          </a:p>
          <a:p>
            <a:pPr marL="457200" indent="-457200">
              <a:buFont typeface="+mj-lt"/>
              <a:buAutoNum type="arabicPeriod"/>
            </a:pPr>
            <a:r>
              <a:rPr lang="en-US" altLang="zh-TW" sz="2800" dirty="0"/>
              <a:t>Handling Partial Failures</a:t>
            </a:r>
          </a:p>
          <a:p>
            <a:pPr marL="457200" indent="-457200">
              <a:buFont typeface="+mj-lt"/>
              <a:buAutoNum type="arabicPeriod"/>
            </a:pPr>
            <a:endParaRPr lang="zh-TW" altLang="en-US" sz="2800" dirty="0"/>
          </a:p>
        </p:txBody>
      </p:sp>
    </p:spTree>
    <p:extLst>
      <p:ext uri="{BB962C8B-B14F-4D97-AF65-F5344CB8AC3E}">
        <p14:creationId xmlns:p14="http://schemas.microsoft.com/office/powerpoint/2010/main" val="5166552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 Service Discovery</a:t>
            </a:r>
            <a:endParaRPr lang="zh-TW" altLang="en-US" dirty="0"/>
          </a:p>
        </p:txBody>
      </p:sp>
      <p:sp>
        <p:nvSpPr>
          <p:cNvPr id="3" name="文字方塊 2"/>
          <p:cNvSpPr txBox="1"/>
          <p:nvPr/>
        </p:nvSpPr>
        <p:spPr>
          <a:xfrm>
            <a:off x="182880" y="6486144"/>
            <a:ext cx="16742981" cy="369332"/>
          </a:xfrm>
          <a:prstGeom prst="rect">
            <a:avLst/>
          </a:prstGeom>
          <a:noFill/>
        </p:spPr>
        <p:txBody>
          <a:bodyPr wrap="none" rtlCol="0">
            <a:spAutoFit/>
          </a:bodyPr>
          <a:lstStyle/>
          <a:p>
            <a:r>
              <a:rPr lang="en-US" altLang="zh-TW" dirty="0">
                <a:solidFill>
                  <a:schemeClr val="bg1"/>
                </a:solidFill>
              </a:rPr>
              <a:t>https://www.nginx.com/blog/service-discovery-in-a-microservices-architecture/?utm_source=introduction-to-microservices&amp;utm_medium=blog&amp;utm_campaign=Microservices</a:t>
            </a:r>
            <a:endParaRPr lang="zh-TW" altLang="en-US" dirty="0">
              <a:solidFill>
                <a:schemeClr val="bg1"/>
              </a:solidFill>
            </a:endParaRPr>
          </a:p>
        </p:txBody>
      </p:sp>
      <p:pic>
        <p:nvPicPr>
          <p:cNvPr id="4" name="圖片 3"/>
          <p:cNvPicPr>
            <a:picLocks noChangeAspect="1"/>
          </p:cNvPicPr>
          <p:nvPr/>
        </p:nvPicPr>
        <p:blipFill>
          <a:blip r:embed="rId2"/>
          <a:stretch>
            <a:fillRect/>
          </a:stretch>
        </p:blipFill>
        <p:spPr>
          <a:xfrm>
            <a:off x="1001123" y="2605496"/>
            <a:ext cx="10250714" cy="3012512"/>
          </a:xfrm>
          <a:prstGeom prst="rect">
            <a:avLst/>
          </a:prstGeom>
        </p:spPr>
      </p:pic>
    </p:spTree>
    <p:extLst>
      <p:ext uri="{BB962C8B-B14F-4D97-AF65-F5344CB8AC3E}">
        <p14:creationId xmlns:p14="http://schemas.microsoft.com/office/powerpoint/2010/main" val="1415078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40" y="487680"/>
            <a:ext cx="5660825" cy="5771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81" y="798576"/>
            <a:ext cx="5633890" cy="532028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6388608" y="609600"/>
            <a:ext cx="3293146" cy="369332"/>
          </a:xfrm>
          <a:prstGeom prst="rect">
            <a:avLst/>
          </a:prstGeom>
          <a:noFill/>
        </p:spPr>
        <p:txBody>
          <a:bodyPr wrap="none" rtlCol="0">
            <a:spAutoFit/>
          </a:bodyPr>
          <a:lstStyle/>
          <a:p>
            <a:r>
              <a:rPr lang="en-US" altLang="zh-TW" dirty="0"/>
              <a:t>The Client-Side Discovery Pattern</a:t>
            </a:r>
            <a:endParaRPr lang="zh-TW" altLang="en-US" dirty="0"/>
          </a:p>
        </p:txBody>
      </p:sp>
    </p:spTree>
    <p:extLst>
      <p:ext uri="{BB962C8B-B14F-4D97-AF65-F5344CB8AC3E}">
        <p14:creationId xmlns:p14="http://schemas.microsoft.com/office/powerpoint/2010/main" val="33454876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3352841" cy="369332"/>
          </a:xfrm>
          <a:prstGeom prst="rect">
            <a:avLst/>
          </a:prstGeom>
          <a:noFill/>
        </p:spPr>
        <p:txBody>
          <a:bodyPr wrap="none" rtlCol="0">
            <a:spAutoFit/>
          </a:bodyPr>
          <a:lstStyle/>
          <a:p>
            <a:r>
              <a:rPr lang="en-US" altLang="zh-TW" dirty="0"/>
              <a:t>The Server-Side Discovery Pattern</a:t>
            </a:r>
            <a:endParaRPr lang="zh-TW" altLang="en-US" dirty="0"/>
          </a:p>
        </p:txBody>
      </p:sp>
    </p:spTree>
    <p:extLst>
      <p:ext uri="{BB962C8B-B14F-4D97-AF65-F5344CB8AC3E}">
        <p14:creationId xmlns:p14="http://schemas.microsoft.com/office/powerpoint/2010/main" val="20384705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With the third-party registration pattern for service discovery, a separate service registrar registers and deregisters service instances with the service regis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347" y="1143512"/>
            <a:ext cx="8309755" cy="48121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ith the self-registration pattern for service discovery, a service instance registers and deregisters itself with the service regi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24" y="1143512"/>
            <a:ext cx="5766816" cy="50290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774499" y="939452"/>
            <a:ext cx="3542252" cy="369332"/>
          </a:xfrm>
          <a:prstGeom prst="rect">
            <a:avLst/>
          </a:prstGeom>
          <a:noFill/>
        </p:spPr>
        <p:txBody>
          <a:bodyPr wrap="none" rtlCol="0">
            <a:spAutoFit/>
          </a:bodyPr>
          <a:lstStyle/>
          <a:p>
            <a:r>
              <a:rPr lang="en-US" altLang="zh-TW" dirty="0"/>
              <a:t>The Third-Party Registration Pattern</a:t>
            </a:r>
            <a:endParaRPr lang="zh-TW" altLang="en-US" dirty="0"/>
          </a:p>
        </p:txBody>
      </p:sp>
      <p:sp>
        <p:nvSpPr>
          <p:cNvPr id="5" name="文字方塊 4"/>
          <p:cNvSpPr txBox="1"/>
          <p:nvPr/>
        </p:nvSpPr>
        <p:spPr>
          <a:xfrm>
            <a:off x="323168" y="939452"/>
            <a:ext cx="2862643" cy="369332"/>
          </a:xfrm>
          <a:prstGeom prst="rect">
            <a:avLst/>
          </a:prstGeom>
          <a:noFill/>
        </p:spPr>
        <p:txBody>
          <a:bodyPr wrap="none" rtlCol="0">
            <a:spAutoFit/>
          </a:bodyPr>
          <a:lstStyle/>
          <a:p>
            <a:r>
              <a:rPr lang="en-US" altLang="zh-TW" dirty="0"/>
              <a:t>The Self-Registration Pattern</a:t>
            </a:r>
            <a:endParaRPr lang="zh-TW" altLang="en-US" dirty="0"/>
          </a:p>
        </p:txBody>
      </p:sp>
    </p:spTree>
    <p:extLst>
      <p:ext uri="{BB962C8B-B14F-4D97-AF65-F5344CB8AC3E}">
        <p14:creationId xmlns:p14="http://schemas.microsoft.com/office/powerpoint/2010/main" val="41445968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p:txBody>
          <a:bodyPr>
            <a:normAutofit fontScale="92500" lnSpcReduction="10000"/>
          </a:bodyPr>
          <a:lstStyle/>
          <a:p>
            <a:r>
              <a:rPr lang="zh-TW" altLang="en-US" dirty="0"/>
              <a:t>一群協同運作的小型自主服務 </a:t>
            </a:r>
            <a:r>
              <a:rPr lang="en-US" altLang="zh-TW" dirty="0"/>
              <a:t/>
            </a:r>
            <a:br>
              <a:rPr lang="en-US" altLang="zh-TW" dirty="0"/>
            </a:br>
            <a:r>
              <a:rPr lang="en-US" altLang="zh-TW" dirty="0"/>
              <a:t>(autonomous service)</a:t>
            </a:r>
          </a:p>
          <a:p>
            <a:pPr>
              <a:buFont typeface="Wingdings" panose="05000000000000000000" pitchFamily="2" charset="2"/>
              <a:buChar char="l"/>
            </a:pPr>
            <a:r>
              <a:rPr lang="zh-TW" altLang="en-US" dirty="0"/>
              <a:t> 小巧，專注、 自主性</a:t>
            </a:r>
            <a:endParaRPr lang="en-US" altLang="zh-TW" dirty="0"/>
          </a:p>
          <a:p>
            <a:pPr>
              <a:buFont typeface="Wingdings" panose="05000000000000000000" pitchFamily="2" charset="2"/>
              <a:buChar char="l"/>
            </a:pPr>
            <a:r>
              <a:rPr lang="zh-TW" altLang="en-US" dirty="0"/>
              <a:t> 組合性、最佳可替換性</a:t>
            </a:r>
            <a:endParaRPr lang="en-US" altLang="zh-TW" dirty="0"/>
          </a:p>
          <a:p>
            <a:pPr>
              <a:buFont typeface="Wingdings" panose="05000000000000000000" pitchFamily="2" charset="2"/>
              <a:buChar char="l"/>
            </a:pPr>
            <a:r>
              <a:rPr lang="zh-TW" altLang="en-US" dirty="0"/>
              <a:t> 技術異質性</a:t>
            </a:r>
            <a:endParaRPr lang="en-US" altLang="zh-TW" dirty="0"/>
          </a:p>
          <a:p>
            <a:pPr>
              <a:buFont typeface="Wingdings" panose="05000000000000000000" pitchFamily="2" charset="2"/>
              <a:buChar char="l"/>
            </a:pPr>
            <a:r>
              <a:rPr lang="zh-TW" altLang="en-US" dirty="0"/>
              <a:t> 組織調教、彈性</a:t>
            </a:r>
            <a:endParaRPr lang="en-US" altLang="zh-TW" dirty="0"/>
          </a:p>
          <a:p>
            <a:pPr>
              <a:buFont typeface="Wingdings" panose="05000000000000000000" pitchFamily="2" charset="2"/>
              <a:buChar char="l"/>
            </a:pPr>
            <a:r>
              <a:rPr lang="zh-TW" altLang="en-US" dirty="0"/>
              <a:t> 容易佈署、擴展</a:t>
            </a:r>
            <a:endParaRPr lang="en-US" altLang="zh-TW"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7620000" y="470042"/>
            <a:ext cx="4572000" cy="581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2786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 Event-Driven</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2" y="1737360"/>
            <a:ext cx="7837175" cy="452466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70688" y="6486144"/>
            <a:ext cx="7435690" cy="369332"/>
          </a:xfrm>
          <a:prstGeom prst="rect">
            <a:avLst/>
          </a:prstGeom>
          <a:noFill/>
        </p:spPr>
        <p:txBody>
          <a:bodyPr wrap="none" rtlCol="0">
            <a:spAutoFit/>
          </a:bodyPr>
          <a:lstStyle/>
          <a:p>
            <a:r>
              <a:rPr lang="en-US" altLang="zh-TW" dirty="0">
                <a:solidFill>
                  <a:schemeClr val="bg1"/>
                </a:solidFill>
              </a:rPr>
              <a:t>https://www.nginx.com/blog/event-driven-data-management-microservices/</a:t>
            </a:r>
            <a:endParaRPr lang="zh-TW" altLang="en-US" dirty="0">
              <a:solidFill>
                <a:schemeClr val="bg1"/>
              </a:solidFill>
            </a:endParaRPr>
          </a:p>
        </p:txBody>
      </p:sp>
    </p:spTree>
    <p:extLst>
      <p:ext uri="{BB962C8B-B14F-4D97-AF65-F5344CB8AC3E}">
        <p14:creationId xmlns:p14="http://schemas.microsoft.com/office/powerpoint/2010/main" val="19695831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36" y="395488"/>
            <a:ext cx="8822639" cy="602880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24836" y="210822"/>
            <a:ext cx="8737969" cy="369332"/>
          </a:xfrm>
          <a:prstGeom prst="rect">
            <a:avLst/>
          </a:prstGeom>
          <a:noFill/>
        </p:spPr>
        <p:txBody>
          <a:bodyPr wrap="none" rtlCol="0">
            <a:spAutoFit/>
          </a:bodyPr>
          <a:lstStyle/>
          <a:p>
            <a:r>
              <a:rPr lang="en-US" altLang="zh-TW" dirty="0"/>
              <a:t>The Order Service creates an Order with status NEW and publishes an Order Created event.</a:t>
            </a:r>
            <a:endParaRPr lang="zh-TW" altLang="en-US" dirty="0"/>
          </a:p>
        </p:txBody>
      </p:sp>
    </p:spTree>
    <p:extLst>
      <p:ext uri="{BB962C8B-B14F-4D97-AF65-F5344CB8AC3E}">
        <p14:creationId xmlns:p14="http://schemas.microsoft.com/office/powerpoint/2010/main" val="36760557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8" y="1253455"/>
            <a:ext cx="8674458" cy="51063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8115" y="167586"/>
            <a:ext cx="8393260" cy="646331"/>
          </a:xfrm>
          <a:prstGeom prst="rect">
            <a:avLst/>
          </a:prstGeom>
          <a:noFill/>
        </p:spPr>
        <p:txBody>
          <a:bodyPr wrap="none" rtlCol="0">
            <a:spAutoFit/>
          </a:bodyPr>
          <a:lstStyle/>
          <a:p>
            <a:r>
              <a:rPr lang="en-US" altLang="zh-TW" dirty="0"/>
              <a:t>The Customer Service consumes the Order Created event, reserves credit for the order, </a:t>
            </a:r>
          </a:p>
          <a:p>
            <a:r>
              <a:rPr lang="en-US" altLang="zh-TW" dirty="0"/>
              <a:t>and publishes a Credit Reserved event.</a:t>
            </a:r>
            <a:endParaRPr lang="zh-TW" altLang="en-US" dirty="0"/>
          </a:p>
        </p:txBody>
      </p:sp>
    </p:spTree>
    <p:extLst>
      <p:ext uri="{BB962C8B-B14F-4D97-AF65-F5344CB8AC3E}">
        <p14:creationId xmlns:p14="http://schemas.microsoft.com/office/powerpoint/2010/main" val="17954839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304" y="1099875"/>
            <a:ext cx="8612562" cy="53225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04800" y="280416"/>
            <a:ext cx="9672841" cy="369332"/>
          </a:xfrm>
          <a:prstGeom prst="rect">
            <a:avLst/>
          </a:prstGeom>
          <a:noFill/>
        </p:spPr>
        <p:txBody>
          <a:bodyPr wrap="none" rtlCol="0">
            <a:spAutoFit/>
          </a:bodyPr>
          <a:lstStyle/>
          <a:p>
            <a:r>
              <a:rPr lang="en-US" altLang="zh-TW" dirty="0"/>
              <a:t>The Order Service consumes the Credit Reserved event, and changes the status of the order to OPEN.</a:t>
            </a:r>
            <a:endParaRPr lang="zh-TW" altLang="en-US" dirty="0"/>
          </a:p>
        </p:txBody>
      </p:sp>
    </p:spTree>
    <p:extLst>
      <p:ext uri="{BB962C8B-B14F-4D97-AF65-F5344CB8AC3E}">
        <p14:creationId xmlns:p14="http://schemas.microsoft.com/office/powerpoint/2010/main" val="23974978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Event</a:t>
            </a:r>
            <a:r>
              <a:rPr lang="zh-TW" altLang="en-US" dirty="0"/>
              <a:t> 其他的應用</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a:t>複雜的資料管理 </a:t>
            </a:r>
            <a:r>
              <a:rPr lang="en-US" altLang="zh-TW" sz="2800" dirty="0"/>
              <a:t>(transaction, </a:t>
            </a:r>
            <a:r>
              <a:rPr lang="zh-TW" altLang="en-US" sz="2800" dirty="0"/>
              <a:t>連動的資料異動</a:t>
            </a:r>
            <a:r>
              <a:rPr lang="en-US" altLang="zh-TW" sz="2800" dirty="0"/>
              <a:t>)</a:t>
            </a:r>
          </a:p>
          <a:p>
            <a:pPr marL="514350" indent="-514350">
              <a:buFont typeface="+mj-lt"/>
              <a:buAutoNum type="arabicPeriod"/>
            </a:pPr>
            <a:r>
              <a:rPr lang="zh-TW" altLang="en-US" sz="2800" dirty="0"/>
              <a:t>處理非同步的呼叫 </a:t>
            </a:r>
            <a:r>
              <a:rPr lang="en-US" altLang="zh-TW" sz="2800" dirty="0"/>
              <a:t>(</a:t>
            </a:r>
            <a:r>
              <a:rPr lang="en-US" altLang="zh-TW" sz="2800" dirty="0" err="1"/>
              <a:t>async</a:t>
            </a:r>
            <a:r>
              <a:rPr lang="en-US" altLang="zh-TW" sz="2800" dirty="0"/>
              <a:t>-callback)</a:t>
            </a:r>
          </a:p>
          <a:p>
            <a:pPr marL="514350" indent="-514350">
              <a:buFont typeface="+mj-lt"/>
              <a:buAutoNum type="arabicPeriod"/>
            </a:pPr>
            <a:r>
              <a:rPr lang="zh-TW" altLang="en-US" sz="2800" dirty="0"/>
              <a:t>集中處理交易的紀錄</a:t>
            </a:r>
            <a:endParaRPr lang="en-US" altLang="zh-TW" sz="2800" dirty="0"/>
          </a:p>
          <a:p>
            <a:pPr marL="514350" indent="-514350">
              <a:buFont typeface="+mj-lt"/>
              <a:buAutoNum type="arabicPeriod"/>
            </a:pPr>
            <a:r>
              <a:rPr lang="zh-TW" altLang="en-US" sz="2800" dirty="0"/>
              <a:t>其他適用 </a:t>
            </a:r>
            <a:r>
              <a:rPr lang="en-US" altLang="zh-TW" sz="2800" dirty="0"/>
              <a:t>publish</a:t>
            </a:r>
            <a:r>
              <a:rPr lang="zh-TW" altLang="en-US" sz="2800" dirty="0"/>
              <a:t> </a:t>
            </a:r>
            <a:r>
              <a:rPr lang="en-US" altLang="zh-TW" sz="2800" dirty="0"/>
              <a:t>–</a:t>
            </a:r>
            <a:r>
              <a:rPr lang="zh-TW" altLang="en-US" sz="2800" dirty="0"/>
              <a:t> </a:t>
            </a:r>
            <a:r>
              <a:rPr lang="en-US" altLang="zh-TW" sz="2800" dirty="0"/>
              <a:t>subscribe </a:t>
            </a:r>
            <a:r>
              <a:rPr lang="zh-TW" altLang="en-US" sz="2800" dirty="0"/>
              <a:t>的應用</a:t>
            </a:r>
          </a:p>
        </p:txBody>
      </p:sp>
    </p:spTree>
    <p:extLst>
      <p:ext uri="{BB962C8B-B14F-4D97-AF65-F5344CB8AC3E}">
        <p14:creationId xmlns:p14="http://schemas.microsoft.com/office/powerpoint/2010/main" val="34850734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 Refactoring a 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31688835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5264718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34965861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17707160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78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小巧、專注；</a:t>
            </a:r>
            <a:r>
              <a:rPr lang="en-US" altLang="zh-TW" dirty="0"/>
              <a:t/>
            </a:r>
            <a:br>
              <a:rPr lang="en-US" altLang="zh-TW" dirty="0"/>
            </a:br>
            <a:r>
              <a:rPr lang="zh-TW" altLang="en-US" dirty="0"/>
              <a:t>自主性；</a:t>
            </a:r>
          </a:p>
        </p:txBody>
      </p:sp>
      <p:sp>
        <p:nvSpPr>
          <p:cNvPr id="5" name="內容版面配置區 4"/>
          <p:cNvSpPr>
            <a:spLocks noGrp="1"/>
          </p:cNvSpPr>
          <p:nvPr>
            <p:ph idx="1"/>
          </p:nvPr>
        </p:nvSpPr>
        <p:spPr/>
        <p:txBody>
          <a:bodyPr/>
          <a:lstStyle/>
          <a:p>
            <a:r>
              <a:rPr lang="zh-TW" altLang="en-US" b="1" dirty="0"/>
              <a:t>高內聚 低耦合 </a:t>
            </a:r>
            <a:r>
              <a:rPr lang="en-US" altLang="zh-TW" b="1" dirty="0"/>
              <a:t>–</a:t>
            </a:r>
            <a:r>
              <a:rPr lang="zh-TW" altLang="en-US" b="1" dirty="0"/>
              <a:t> 單一責任原則</a:t>
            </a:r>
            <a:r>
              <a:rPr lang="en-US" altLang="zh-TW" b="1" dirty="0"/>
              <a:t>:</a:t>
            </a:r>
          </a:p>
          <a:p>
            <a:r>
              <a:rPr lang="en-US" altLang="zh-TW" dirty="0"/>
              <a:t>"</a:t>
            </a:r>
            <a:r>
              <a:rPr lang="zh-TW" altLang="en-US" dirty="0"/>
              <a:t>將那些因為相同理由而改變的東西集合起來，將那些因為不同理由而改變的東西分離開來</a:t>
            </a:r>
            <a:r>
              <a:rPr lang="en-US" altLang="zh-TW" dirty="0"/>
              <a:t>"</a:t>
            </a:r>
          </a:p>
          <a:p>
            <a:endParaRPr lang="en-US" altLang="zh-TW" dirty="0"/>
          </a:p>
          <a:p>
            <a:r>
              <a:rPr lang="zh-TW" altLang="en-US" b="1" dirty="0"/>
              <a:t>多小才夠小</a:t>
            </a:r>
            <a:r>
              <a:rPr lang="en-US" altLang="zh-TW" b="1" dirty="0"/>
              <a:t>?</a:t>
            </a:r>
          </a:p>
          <a:p>
            <a:r>
              <a:rPr lang="en-US" altLang="zh-TW" dirty="0"/>
              <a:t>"</a:t>
            </a:r>
            <a:r>
              <a:rPr lang="zh-TW" altLang="en-US" dirty="0"/>
              <a:t>服務越小，微服務架構的優點就會被放大，然而過多的活動元件也會讓複雜度變高</a:t>
            </a:r>
            <a:r>
              <a:rPr lang="en-US" altLang="zh-TW" dirty="0"/>
              <a:t>"</a:t>
            </a:r>
          </a:p>
          <a:p>
            <a:endParaRPr lang="en-US" altLang="zh-TW" dirty="0"/>
          </a:p>
          <a:p>
            <a:r>
              <a:rPr lang="zh-TW" altLang="en-US" b="1" dirty="0"/>
              <a:t>如果沒能解耦合，一切都是徒然</a:t>
            </a:r>
            <a:r>
              <a:rPr lang="en-US" altLang="zh-TW" b="1" dirty="0"/>
              <a:t>:</a:t>
            </a:r>
          </a:p>
          <a:p>
            <a:r>
              <a:rPr lang="en-US" altLang="zh-TW" dirty="0"/>
              <a:t>"</a:t>
            </a:r>
            <a:r>
              <a:rPr lang="zh-TW" altLang="en-US" dirty="0"/>
              <a:t>你能夠獨立的對服務進行變更，並且獨立的部署他，而不需要改變其他事情嗎</a:t>
            </a:r>
            <a:r>
              <a:rPr lang="en-US" altLang="zh-TW" dirty="0"/>
              <a:t>?"</a:t>
            </a:r>
          </a:p>
          <a:p>
            <a:r>
              <a:rPr lang="en-US" altLang="zh-TW" dirty="0">
                <a:sym typeface="Wingdings" panose="05000000000000000000" pitchFamily="2" charset="2"/>
              </a:rPr>
              <a:t></a:t>
            </a:r>
            <a:r>
              <a:rPr lang="zh-TW" altLang="en-US" dirty="0">
                <a:sym typeface="Wingdings" panose="05000000000000000000" pitchFamily="2" charset="2"/>
              </a:rPr>
              <a:t> 你必須正確的塑模你的服務，並且將 </a:t>
            </a:r>
            <a:r>
              <a:rPr lang="en-US" altLang="zh-TW" dirty="0">
                <a:sym typeface="Wingdings" panose="05000000000000000000" pitchFamily="2" charset="2"/>
              </a:rPr>
              <a:t>API</a:t>
            </a:r>
            <a:r>
              <a:rPr lang="zh-TW" altLang="en-US" dirty="0">
                <a:sym typeface="Wingdings" panose="05000000000000000000" pitchFamily="2" charset="2"/>
              </a:rPr>
              <a:t> 用對。</a:t>
            </a:r>
            <a:endParaRPr lang="en-US" altLang="zh-TW" dirty="0"/>
          </a:p>
        </p:txBody>
      </p:sp>
      <p:sp>
        <p:nvSpPr>
          <p:cNvPr id="6" name="文字版面配置區 5"/>
          <p:cNvSpPr>
            <a:spLocks noGrp="1"/>
          </p:cNvSpPr>
          <p:nvPr>
            <p:ph type="body" sz="half" idx="2"/>
          </p:nvPr>
        </p:nvSpPr>
        <p:spPr/>
        <p:txBody>
          <a:bodyPr/>
          <a:lstStyle/>
          <a:p>
            <a:endParaRPr lang="zh-TW" altLang="en-US"/>
          </a:p>
        </p:txBody>
      </p:sp>
    </p:spTree>
    <p:extLst>
      <p:ext uri="{BB962C8B-B14F-4D97-AF65-F5344CB8AC3E}">
        <p14:creationId xmlns:p14="http://schemas.microsoft.com/office/powerpoint/2010/main" val="21098668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小結</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a:t>了解建構微服務必要的基礎建設，挑選合適的產品。</a:t>
            </a:r>
            <a:endParaRPr lang="en-US" altLang="zh-TW" sz="3200" dirty="0"/>
          </a:p>
          <a:p>
            <a:pPr marL="806958" lvl="1" indent="-514350">
              <a:buFont typeface="Wingdings" panose="05000000000000000000" pitchFamily="2" charset="2"/>
              <a:buChar char="n"/>
            </a:pPr>
            <a:r>
              <a:rPr lang="en-US" altLang="zh-TW" sz="3000" dirty="0"/>
              <a:t>Message Broker</a:t>
            </a:r>
          </a:p>
          <a:p>
            <a:pPr marL="806958" lvl="1" indent="-514350">
              <a:buFont typeface="Wingdings" panose="05000000000000000000" pitchFamily="2" charset="2"/>
              <a:buChar char="n"/>
            </a:pPr>
            <a:r>
              <a:rPr lang="en-US" altLang="zh-TW" sz="3000" dirty="0"/>
              <a:t>API Gateway</a:t>
            </a:r>
          </a:p>
          <a:p>
            <a:pPr marL="806958" lvl="1" indent="-514350">
              <a:buFont typeface="Wingdings" panose="05000000000000000000" pitchFamily="2" charset="2"/>
              <a:buChar char="n"/>
            </a:pPr>
            <a:r>
              <a:rPr lang="en-US" altLang="zh-TW" sz="3000" dirty="0"/>
              <a:t>Service Register</a:t>
            </a:r>
          </a:p>
          <a:p>
            <a:pPr marL="514350" indent="-514350">
              <a:buFont typeface="+mj-lt"/>
              <a:buAutoNum type="arabicPeriod"/>
            </a:pPr>
            <a:r>
              <a:rPr lang="zh-TW" altLang="en-US" sz="3200" dirty="0"/>
              <a:t>評估是否自行開發 </a:t>
            </a:r>
            <a:r>
              <a:rPr lang="en-US" altLang="zh-TW" sz="3200" dirty="0"/>
              <a:t>/</a:t>
            </a:r>
            <a:r>
              <a:rPr lang="zh-TW" altLang="en-US" sz="3200" dirty="0"/>
              <a:t> 訂製基礎建設</a:t>
            </a:r>
            <a:r>
              <a:rPr lang="en-US" altLang="zh-TW" sz="3200" dirty="0"/>
              <a:t>?</a:t>
            </a:r>
          </a:p>
          <a:p>
            <a:pPr marL="514350" indent="-514350">
              <a:buFont typeface="+mj-lt"/>
              <a:buAutoNum type="arabicPeriod"/>
            </a:pPr>
            <a:r>
              <a:rPr lang="zh-TW" altLang="en-US" sz="3200" dirty="0"/>
              <a:t>切勿過早最佳化。微服務的架構重要性高於最佳化</a:t>
            </a:r>
            <a:endParaRPr lang="en-US" altLang="zh-TW" sz="3200" dirty="0"/>
          </a:p>
          <a:p>
            <a:pPr marL="514350" indent="-514350">
              <a:buFont typeface="+mj-lt"/>
              <a:buAutoNum type="arabicPeriod"/>
            </a:pPr>
            <a:r>
              <a:rPr lang="zh-TW" altLang="en-US" sz="3200" dirty="0"/>
              <a:t>評估進行的步驟，開始重構既有的 </a:t>
            </a:r>
            <a:r>
              <a:rPr lang="en-US" altLang="zh-TW" sz="3200" dirty="0"/>
              <a:t>Application</a:t>
            </a:r>
          </a:p>
          <a:p>
            <a:endParaRPr lang="zh-TW" altLang="en-US" sz="3200" dirty="0"/>
          </a:p>
        </p:txBody>
      </p:sp>
    </p:spTree>
    <p:extLst>
      <p:ext uri="{BB962C8B-B14F-4D97-AF65-F5344CB8AC3E}">
        <p14:creationId xmlns:p14="http://schemas.microsoft.com/office/powerpoint/2010/main" val="36529913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170395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616458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900016" y="758952"/>
            <a:ext cx="10452928" cy="3566160"/>
          </a:xfrm>
        </p:spPr>
        <p:txBody>
          <a:bodyPr/>
          <a:lstStyle/>
          <a:p>
            <a:pPr algn="r"/>
            <a:r>
              <a:rPr lang="en-US" altLang="zh-TW" dirty="0">
                <a:latin typeface="微軟正黑體" panose="020B0604030504040204" pitchFamily="34" charset="-120"/>
                <a:ea typeface="微軟正黑體" panose="020B0604030504040204" pitchFamily="34" charset="-120"/>
              </a:rPr>
              <a:t>Docker,</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最佳的微服務佈署技術</a:t>
            </a: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5052685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你還在用舊工具解決新問題嗎</a:t>
            </a:r>
            <a:r>
              <a:rPr lang="en-US" altLang="zh-TW" dirty="0"/>
              <a:t>?</a:t>
            </a:r>
            <a:br>
              <a:rPr lang="en-US" altLang="zh-TW" dirty="0"/>
            </a:br>
            <a:endParaRPr lang="zh-TW" altLang="en-US" dirty="0"/>
          </a:p>
        </p:txBody>
      </p:sp>
      <p:sp>
        <p:nvSpPr>
          <p:cNvPr id="3" name="內容版面配置區 2"/>
          <p:cNvSpPr>
            <a:spLocks noGrp="1"/>
          </p:cNvSpPr>
          <p:nvPr>
            <p:ph idx="1"/>
          </p:nvPr>
        </p:nvSpPr>
        <p:spPr/>
        <p:txBody>
          <a:bodyPr/>
          <a:lstStyle/>
          <a:p>
            <a:endParaRPr lang="zh-TW" altLang="en-US"/>
          </a:p>
        </p:txBody>
      </p:sp>
      <p:pic>
        <p:nvPicPr>
          <p:cNvPr id="3074" name="Picture 2" descr="「明朝的劍 清朝的官」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107" y="1158823"/>
            <a:ext cx="9362746" cy="514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9387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251341" y="151654"/>
            <a:ext cx="9549504" cy="6631334"/>
          </a:xfrm>
          <a:prstGeom prst="rect">
            <a:avLst/>
          </a:prstGeom>
        </p:spPr>
      </p:pic>
      <p:sp>
        <p:nvSpPr>
          <p:cNvPr id="5" name="文字方塊 4"/>
          <p:cNvSpPr txBox="1"/>
          <p:nvPr/>
        </p:nvSpPr>
        <p:spPr>
          <a:xfrm>
            <a:off x="0" y="6075429"/>
            <a:ext cx="2886046"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https://www.docker.com/what-docker</a:t>
            </a:r>
            <a:endPar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99459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d4d-1-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5" y="437073"/>
            <a:ext cx="10416264" cy="586594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183816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descr="d4d-1-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1645"/>
            <a:ext cx="10726615" cy="606686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452297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098" name="Picture 2" descr="d4d-1-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0623"/>
            <a:ext cx="10937631" cy="614788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18078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797275" y="758952"/>
            <a:ext cx="10658410" cy="3566160"/>
          </a:xfrm>
        </p:spPr>
        <p:txBody>
          <a:bodyPr/>
          <a:lstStyle/>
          <a:p>
            <a:pPr algn="r"/>
            <a:r>
              <a:rPr lang="en-US" altLang="zh-TW" dirty="0">
                <a:latin typeface="微軟正黑體" panose="020B0604030504040204" pitchFamily="34" charset="-120"/>
                <a:ea typeface="微軟正黑體" panose="020B0604030504040204" pitchFamily="34" charset="-120"/>
              </a:rPr>
              <a:t>Immutable Services,</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拋棄式的服務佈署方式</a:t>
            </a: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565103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890445" y="1500027"/>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橢圓 5"/>
          <p:cNvSpPr/>
          <p:nvPr/>
        </p:nvSpPr>
        <p:spPr>
          <a:xfrm>
            <a:off x="3400746" y="275347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橢圓 6"/>
          <p:cNvSpPr/>
          <p:nvPr/>
        </p:nvSpPr>
        <p:spPr>
          <a:xfrm>
            <a:off x="1633591" y="4222678"/>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橢圓 7"/>
          <p:cNvSpPr/>
          <p:nvPr/>
        </p:nvSpPr>
        <p:spPr>
          <a:xfrm>
            <a:off x="3760341" y="455145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0" name="直線單箭頭接點 9"/>
          <p:cNvCxnSpPr>
            <a:stCxn id="5" idx="5"/>
            <a:endCxn id="6" idx="1"/>
          </p:cNvCxnSpPr>
          <p:nvPr/>
        </p:nvCxnSpPr>
        <p:spPr>
          <a:xfrm>
            <a:off x="2872634" y="2473446"/>
            <a:ext cx="696629" cy="44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6" idx="3"/>
            <a:endCxn id="7" idx="7"/>
          </p:cNvCxnSpPr>
          <p:nvPr/>
        </p:nvCxnSpPr>
        <p:spPr>
          <a:xfrm flipH="1">
            <a:off x="2615780" y="3726893"/>
            <a:ext cx="953483" cy="66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0"/>
            <a:endCxn id="5" idx="4"/>
          </p:cNvCxnSpPr>
          <p:nvPr/>
        </p:nvCxnSpPr>
        <p:spPr>
          <a:xfrm flipV="1">
            <a:off x="2208944" y="2640458"/>
            <a:ext cx="256854" cy="158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6" idx="4"/>
            <a:endCxn id="8" idx="0"/>
          </p:cNvCxnSpPr>
          <p:nvPr/>
        </p:nvCxnSpPr>
        <p:spPr>
          <a:xfrm>
            <a:off x="3976099" y="3893905"/>
            <a:ext cx="359595" cy="65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1"/>
            <a:endCxn id="5" idx="4"/>
          </p:cNvCxnSpPr>
          <p:nvPr/>
        </p:nvCxnSpPr>
        <p:spPr>
          <a:xfrm flipH="1" flipV="1">
            <a:off x="2465798" y="2640458"/>
            <a:ext cx="1463060" cy="207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6667928" y="109933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橢圓 22"/>
          <p:cNvSpPr/>
          <p:nvPr/>
        </p:nvSpPr>
        <p:spPr>
          <a:xfrm>
            <a:off x="8620017" y="354207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橢圓 23"/>
          <p:cNvSpPr/>
          <p:nvPr/>
        </p:nvSpPr>
        <p:spPr>
          <a:xfrm>
            <a:off x="9770723" y="2320702"/>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26" name="直線單箭頭接點 25"/>
          <p:cNvCxnSpPr>
            <a:stCxn id="7" idx="6"/>
            <a:endCxn id="8" idx="2"/>
          </p:cNvCxnSpPr>
          <p:nvPr/>
        </p:nvCxnSpPr>
        <p:spPr>
          <a:xfrm>
            <a:off x="2784297" y="4792894"/>
            <a:ext cx="976044" cy="32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22" idx="2"/>
            <a:endCxn id="5" idx="6"/>
          </p:cNvCxnSpPr>
          <p:nvPr/>
        </p:nvCxnSpPr>
        <p:spPr>
          <a:xfrm flipH="1">
            <a:off x="3041151" y="1669550"/>
            <a:ext cx="3626777" cy="40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22" idx="3"/>
            <a:endCxn id="8" idx="7"/>
          </p:cNvCxnSpPr>
          <p:nvPr/>
        </p:nvCxnSpPr>
        <p:spPr>
          <a:xfrm flipH="1">
            <a:off x="4742530" y="2072753"/>
            <a:ext cx="2093915" cy="264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2" idx="5"/>
            <a:endCxn id="23" idx="1"/>
          </p:cNvCxnSpPr>
          <p:nvPr/>
        </p:nvCxnSpPr>
        <p:spPr>
          <a:xfrm>
            <a:off x="7650117" y="2072753"/>
            <a:ext cx="1138417" cy="16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3" idx="7"/>
            <a:endCxn id="24" idx="3"/>
          </p:cNvCxnSpPr>
          <p:nvPr/>
        </p:nvCxnSpPr>
        <p:spPr>
          <a:xfrm flipV="1">
            <a:off x="9602206" y="3294121"/>
            <a:ext cx="337034" cy="41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10177559" y="360371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41" name="直線單箭頭接點 40"/>
          <p:cNvCxnSpPr>
            <a:stCxn id="23" idx="6"/>
            <a:endCxn id="39" idx="2"/>
          </p:cNvCxnSpPr>
          <p:nvPr/>
        </p:nvCxnSpPr>
        <p:spPr>
          <a:xfrm>
            <a:off x="9770723" y="4112287"/>
            <a:ext cx="406836" cy="6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479533" y="63699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5" name="圓角矩形 44"/>
          <p:cNvSpPr/>
          <p:nvPr/>
        </p:nvSpPr>
        <p:spPr>
          <a:xfrm rot="3760709">
            <a:off x="4013310" y="257008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47" name="直線接點 46"/>
          <p:cNvCxnSpPr/>
          <p:nvPr/>
        </p:nvCxnSpPr>
        <p:spPr>
          <a:xfrm rot="15805404">
            <a:off x="7737402" y="89205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8" name="圓角矩形 47"/>
          <p:cNvSpPr/>
          <p:nvPr/>
        </p:nvSpPr>
        <p:spPr>
          <a:xfrm rot="19566113">
            <a:off x="7271179" y="282514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51" name="直線單箭頭接點 50"/>
          <p:cNvCxnSpPr/>
          <p:nvPr/>
        </p:nvCxnSpPr>
        <p:spPr>
          <a:xfrm flipH="1">
            <a:off x="5568593" y="1993185"/>
            <a:ext cx="1099335" cy="647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線單箭頭接點 52"/>
          <p:cNvCxnSpPr/>
          <p:nvPr/>
        </p:nvCxnSpPr>
        <p:spPr>
          <a:xfrm>
            <a:off x="7763906" y="1998175"/>
            <a:ext cx="610305" cy="847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線單箭頭接點 54"/>
          <p:cNvCxnSpPr>
            <a:endCxn id="5" idx="6"/>
          </p:cNvCxnSpPr>
          <p:nvPr/>
        </p:nvCxnSpPr>
        <p:spPr>
          <a:xfrm flipH="1">
            <a:off x="3041151" y="2070243"/>
            <a:ext cx="1701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endCxn id="8" idx="7"/>
          </p:cNvCxnSpPr>
          <p:nvPr/>
        </p:nvCxnSpPr>
        <p:spPr>
          <a:xfrm flipH="1">
            <a:off x="4742530" y="3461133"/>
            <a:ext cx="713048" cy="12573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線單箭頭接點 58"/>
          <p:cNvCxnSpPr/>
          <p:nvPr/>
        </p:nvCxnSpPr>
        <p:spPr>
          <a:xfrm>
            <a:off x="8500381" y="3150895"/>
            <a:ext cx="407789" cy="524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509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584962"/>
            <a:ext cx="10058400" cy="449418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smtClean="0"/>
              <a:t>Operating System</a:t>
            </a:r>
            <a:r>
              <a:rPr lang="zh-TW" altLang="en-US" dirty="0" smtClean="0"/>
              <a:t> </a:t>
            </a:r>
            <a:r>
              <a:rPr lang="en-US" altLang="zh-TW" dirty="0" smtClean="0"/>
              <a:t>as "Library</a:t>
            </a:r>
            <a:r>
              <a:rPr lang="en-US" altLang="zh-TW" dirty="0" smtClean="0"/>
              <a:t>"!</a:t>
            </a:r>
            <a:endParaRPr lang="zh-TW" altLang="en-US" dirty="0"/>
          </a:p>
        </p:txBody>
      </p:sp>
    </p:spTree>
    <p:extLst>
      <p:ext uri="{BB962C8B-B14F-4D97-AF65-F5344CB8AC3E}">
        <p14:creationId xmlns:p14="http://schemas.microsoft.com/office/powerpoint/2010/main" val="10440896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如果 </a:t>
            </a:r>
            <a:r>
              <a:rPr lang="en-US" altLang="zh-TW" dirty="0"/>
              <a:t>OS</a:t>
            </a:r>
            <a:r>
              <a:rPr lang="zh-TW" altLang="en-US" dirty="0"/>
              <a:t> 跟 </a:t>
            </a:r>
            <a:r>
              <a:rPr lang="en-US" altLang="zh-TW" dirty="0"/>
              <a:t>APP</a:t>
            </a:r>
            <a:r>
              <a:rPr lang="zh-TW" altLang="en-US" dirty="0"/>
              <a:t> 一樣，用過即丟</a:t>
            </a:r>
            <a:r>
              <a:rPr lang="en-US" altLang="zh-TW" dirty="0"/>
              <a:t>…</a:t>
            </a:r>
            <a:endParaRPr lang="zh-TW" altLang="en-US" dirty="0"/>
          </a:p>
        </p:txBody>
      </p:sp>
      <p:sp>
        <p:nvSpPr>
          <p:cNvPr id="6" name="內容版面配置區 5"/>
          <p:cNvSpPr>
            <a:spLocks noGrp="1"/>
          </p:cNvSpPr>
          <p:nvPr>
            <p:ph idx="1"/>
          </p:nvPr>
        </p:nvSpPr>
        <p:spPr/>
        <p:txBody>
          <a:bodyPr>
            <a:normAutofit fontScale="77500" lnSpcReduction="20000"/>
          </a:bodyPr>
          <a:lstStyle/>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以前</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一套 </a:t>
            </a:r>
            <a:r>
              <a:rPr lang="en-US" altLang="zh-TW" sz="3200" dirty="0">
                <a:latin typeface="微軟正黑體" panose="020B0604030504040204" pitchFamily="34" charset="-120"/>
                <a:ea typeface="微軟正黑體" panose="020B0604030504040204" pitchFamily="34" charset="-120"/>
              </a:rPr>
              <a:t>OS</a:t>
            </a:r>
            <a:r>
              <a:rPr lang="zh-TW" altLang="en-US" sz="3200" dirty="0">
                <a:latin typeface="微軟正黑體" panose="020B0604030504040204" pitchFamily="34" charset="-120"/>
                <a:ea typeface="微軟正黑體" panose="020B0604030504040204" pitchFamily="34" charset="-120"/>
              </a:rPr>
              <a:t> 要執行上百個 </a:t>
            </a:r>
            <a:r>
              <a:rPr lang="en-US" altLang="zh-TW" sz="3200" dirty="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，將來</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上百套 </a:t>
            </a:r>
            <a:r>
              <a:rPr lang="en-US" altLang="zh-TW" sz="3200" dirty="0">
                <a:latin typeface="微軟正黑體" panose="020B0604030504040204" pitchFamily="34" charset="-120"/>
                <a:ea typeface="微軟正黑體" panose="020B0604030504040204" pitchFamily="34" charset="-120"/>
              </a:rPr>
              <a:t>OS</a:t>
            </a:r>
            <a:r>
              <a:rPr lang="zh-TW" altLang="en-US" sz="3200" dirty="0">
                <a:latin typeface="微軟正黑體" panose="020B0604030504040204" pitchFamily="34" charset="-120"/>
                <a:ea typeface="微軟正黑體" panose="020B0604030504040204" pitchFamily="34" charset="-120"/>
              </a:rPr>
              <a:t> 只要執行一個 </a:t>
            </a:r>
            <a:r>
              <a:rPr lang="en-US" altLang="zh-TW" sz="3200" dirty="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如果一套 </a:t>
            </a:r>
            <a:r>
              <a:rPr lang="en-US" altLang="zh-TW" sz="3200" dirty="0">
                <a:latin typeface="微軟正黑體" panose="020B0604030504040204" pitchFamily="34" charset="-120"/>
                <a:ea typeface="微軟正黑體" panose="020B0604030504040204" pitchFamily="34" charset="-120"/>
              </a:rPr>
              <a:t>OS</a:t>
            </a:r>
            <a:r>
              <a:rPr lang="zh-TW" altLang="en-US" sz="3200" dirty="0">
                <a:latin typeface="微軟正黑體" panose="020B0604030504040204" pitchFamily="34" charset="-120"/>
                <a:ea typeface="微軟正黑體" panose="020B0604030504040204" pitchFamily="34" charset="-120"/>
              </a:rPr>
              <a:t> 只要執行一個 </a:t>
            </a:r>
            <a:r>
              <a:rPr lang="en-US" altLang="zh-TW" sz="3200" dirty="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的話</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如果</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設定跟程式都不需要改變 </a:t>
            </a:r>
            <a:r>
              <a:rPr lang="en-US" altLang="zh-TW" sz="3200" dirty="0">
                <a:latin typeface="微軟正黑體" panose="020B0604030504040204" pitchFamily="34" charset="-120"/>
                <a:ea typeface="微軟正黑體" panose="020B0604030504040204" pitchFamily="34" charset="-120"/>
              </a:rPr>
              <a:t>(</a:t>
            </a:r>
            <a:r>
              <a:rPr lang="zh-TW" altLang="en-US" sz="3200" b="1" dirty="0">
                <a:solidFill>
                  <a:srgbClr val="FF0000"/>
                </a:solidFill>
                <a:latin typeface="微軟正黑體" panose="020B0604030504040204" pitchFamily="34" charset="-120"/>
                <a:ea typeface="微軟正黑體" panose="020B0604030504040204" pitchFamily="34" charset="-120"/>
              </a:rPr>
              <a:t>有改變就丟掉換新的</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如果</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不需要改變，就不需要管理工具</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如果</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不需要管理工具，就不需要遠端存取</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如果</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不需要遠端存取，就不需要過多的安全管控</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如果</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只有一個 </a:t>
            </a:r>
            <a:r>
              <a:rPr lang="en-US" altLang="zh-TW" sz="3200" dirty="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執行，就不需要過多的安全機制</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endParaRPr lang="en-US" altLang="zh-TW" sz="3200" dirty="0">
              <a:latin typeface="微軟正黑體" panose="020B0604030504040204" pitchFamily="34" charset="-120"/>
              <a:ea typeface="微軟正黑體" panose="020B0604030504040204" pitchFamily="34" charset="-120"/>
            </a:endParaRPr>
          </a:p>
          <a:p>
            <a:pPr marL="0" indent="0">
              <a:buNone/>
            </a:pPr>
            <a:r>
              <a:rPr lang="zh-TW" altLang="en-US" sz="3200" dirty="0">
                <a:latin typeface="微軟正黑體" panose="020B0604030504040204" pitchFamily="34" charset="-120"/>
                <a:ea typeface="微軟正黑體" panose="020B0604030504040204" pitchFamily="34" charset="-120"/>
              </a:rPr>
              <a:t>這樣 </a:t>
            </a:r>
            <a:r>
              <a:rPr lang="en-US" altLang="zh-TW" sz="3200" dirty="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會跑得又快又好，管理變得很簡單，只要 </a:t>
            </a:r>
            <a:r>
              <a:rPr lang="en-US" altLang="zh-TW" sz="3200" dirty="0">
                <a:latin typeface="微軟正黑體" panose="020B0604030504040204" pitchFamily="34" charset="-120"/>
                <a:ea typeface="微軟正黑體" panose="020B0604030504040204" pitchFamily="34" charset="-120"/>
              </a:rPr>
              <a:t>OP</a:t>
            </a:r>
            <a:r>
              <a:rPr lang="zh-TW" altLang="en-US" sz="3200" dirty="0">
                <a:latin typeface="微軟正黑體" panose="020B0604030504040204" pitchFamily="34" charset="-120"/>
                <a:ea typeface="微軟正黑體" panose="020B0604030504040204" pitchFamily="34" charset="-120"/>
              </a:rPr>
              <a:t> 做好佈署管理</a:t>
            </a:r>
            <a:r>
              <a:rPr lang="en-US" altLang="zh-TW" sz="3200" dirty="0">
                <a:latin typeface="微軟正黑體" panose="020B0604030504040204" pitchFamily="34" charset="-120"/>
                <a:ea typeface="微軟正黑體" panose="020B0604030504040204" pitchFamily="34" charset="-120"/>
              </a:rPr>
              <a:t>…</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208356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OS</a:t>
            </a:r>
            <a:r>
              <a:rPr lang="zh-TW" altLang="en-US" dirty="0"/>
              <a:t> </a:t>
            </a:r>
            <a:r>
              <a:rPr lang="en-US" altLang="zh-TW" dirty="0"/>
              <a:t>as "Library"</a:t>
            </a:r>
            <a:endParaRPr lang="zh-TW" altLang="en-US" dirty="0"/>
          </a:p>
        </p:txBody>
      </p:sp>
      <p:pic>
        <p:nvPicPr>
          <p:cNvPr id="2050" name="Picture 2" descr="相關圖片"/>
          <p:cNvPicPr>
            <a:picLocks noChangeAspect="1" noChangeArrowheads="1"/>
          </p:cNvPicPr>
          <p:nvPr/>
        </p:nvPicPr>
        <p:blipFill rotWithShape="1">
          <a:blip r:embed="rId3">
            <a:extLst>
              <a:ext uri="{28A0092B-C50C-407E-A947-70E740481C1C}">
                <a14:useLocalDpi xmlns:a14="http://schemas.microsoft.com/office/drawing/2010/main" val="0"/>
              </a:ext>
            </a:extLst>
          </a:blip>
          <a:srcRect l="76274" b="11577"/>
          <a:stretch/>
        </p:blipFill>
        <p:spPr bwMode="auto">
          <a:xfrm>
            <a:off x="8769246" y="1737360"/>
            <a:ext cx="2386434" cy="39738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473377" y="2533338"/>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Windows Server 2016: Nano Server</a:t>
            </a:r>
            <a:endParaRPr lang="zh-TW" altLang="en-US" dirty="0"/>
          </a:p>
        </p:txBody>
      </p:sp>
      <p:cxnSp>
        <p:nvCxnSpPr>
          <p:cNvPr id="5" name="直線接點 4"/>
          <p:cNvCxnSpPr/>
          <p:nvPr/>
        </p:nvCxnSpPr>
        <p:spPr>
          <a:xfrm>
            <a:off x="6820525" y="2518348"/>
            <a:ext cx="2113613" cy="12059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6820525" y="3927423"/>
            <a:ext cx="2098623" cy="37475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473377" y="4505294"/>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Windows Server 2016:</a:t>
            </a:r>
          </a:p>
          <a:p>
            <a:pPr algn="ctr"/>
            <a:r>
              <a:rPr lang="en-US" altLang="zh-TW" dirty="0"/>
              <a:t>Windows Container</a:t>
            </a:r>
            <a:endParaRPr lang="zh-TW" altLang="en-US" dirty="0"/>
          </a:p>
        </p:txBody>
      </p:sp>
      <p:cxnSp>
        <p:nvCxnSpPr>
          <p:cNvPr id="11" name="直線接點 10"/>
          <p:cNvCxnSpPr/>
          <p:nvPr/>
        </p:nvCxnSpPr>
        <p:spPr>
          <a:xfrm flipV="1">
            <a:off x="6820525" y="4302177"/>
            <a:ext cx="2098623" cy="203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6820525" y="5100778"/>
            <a:ext cx="2098623" cy="813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6591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t>參考資源</a:t>
            </a:r>
            <a:r>
              <a:rPr lang="en-US" altLang="zh-TW" b="1" dirty="0"/>
              <a:t>:</a:t>
            </a:r>
            <a:r>
              <a:rPr lang="zh-TW" altLang="en-US" b="1" dirty="0"/>
              <a:t> </a:t>
            </a:r>
            <a:r>
              <a:rPr lang="en-US" altLang="zh-TW" b="1" dirty="0" err="1"/>
              <a:t>HYPER-v</a:t>
            </a:r>
            <a:r>
              <a:rPr lang="en-US" altLang="zh-TW" b="1" dirty="0"/>
              <a:t> container</a:t>
            </a:r>
            <a:br>
              <a:rPr lang="en-US" altLang="zh-TW" b="1" dirty="0"/>
            </a:br>
            <a:endParaRPr lang="zh-TW" altLang="en-US" b="1" dirty="0"/>
          </a:p>
        </p:txBody>
      </p:sp>
      <p:sp>
        <p:nvSpPr>
          <p:cNvPr id="3" name="內容版面配置區 2"/>
          <p:cNvSpPr>
            <a:spLocks noGrp="1"/>
          </p:cNvSpPr>
          <p:nvPr>
            <p:ph idx="1"/>
          </p:nvPr>
        </p:nvSpPr>
        <p:spPr/>
        <p:txBody>
          <a:bodyPr/>
          <a:lstStyle/>
          <a:p>
            <a:endParaRPr lang="zh-TW" altLang="en-US"/>
          </a:p>
        </p:txBody>
      </p:sp>
      <p:pic>
        <p:nvPicPr>
          <p:cNvPr id="4" name="Picture 2" descr="http://windowsitpro.com/site-files/windowsitpro.com/files/uploads/2015/08/contain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1" y="1054922"/>
            <a:ext cx="10058398" cy="500405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679575" y="6105237"/>
            <a:ext cx="86514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http://windowsitpro.com/windows-server-2016/differences-between-windows-containers-and-hyper-v-containers-windows-server-201</a:t>
            </a:r>
            <a:endPar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071838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9050" y="647700"/>
            <a:ext cx="12153900" cy="5562600"/>
          </a:xfrm>
          <a:prstGeom prst="rect">
            <a:avLst/>
          </a:prstGeom>
        </p:spPr>
      </p:pic>
      <p:sp>
        <p:nvSpPr>
          <p:cNvPr id="5" name="矩形 4"/>
          <p:cNvSpPr/>
          <p:nvPr/>
        </p:nvSpPr>
        <p:spPr>
          <a:xfrm>
            <a:off x="139485" y="2200759"/>
            <a:ext cx="6028840" cy="1704814"/>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69608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工業化的規模經濟</a:t>
            </a:r>
          </a:p>
        </p:txBody>
      </p:sp>
      <p:sp>
        <p:nvSpPr>
          <p:cNvPr id="3" name="內容版面配置區 2"/>
          <p:cNvSpPr>
            <a:spLocks noGrp="1"/>
          </p:cNvSpPr>
          <p:nvPr>
            <p:ph idx="1"/>
          </p:nvPr>
        </p:nvSpPr>
        <p:spPr/>
        <p:txBody>
          <a:bodyPr/>
          <a:lstStyle/>
          <a:p>
            <a:endParaRPr lang="zh-TW" altLang="en-US"/>
          </a:p>
        </p:txBody>
      </p:sp>
      <p:pic>
        <p:nvPicPr>
          <p:cNvPr id="1026" name="Picture 2" descr="「build in factory」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40" y="2154749"/>
            <a:ext cx="5672448" cy="33931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epochtimes.com/assets/uploads/2005/12/5122616300711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3932" y="2042108"/>
            <a:ext cx="5241968" cy="3505828"/>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849815" y="3329354"/>
            <a:ext cx="738554" cy="112541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6" name="文字方塊 5"/>
          <p:cNvSpPr txBox="1"/>
          <p:nvPr/>
        </p:nvSpPr>
        <p:spPr>
          <a:xfrm>
            <a:off x="472614" y="5774076"/>
            <a:ext cx="5623142" cy="369332"/>
          </a:xfrm>
          <a:prstGeom prst="rect">
            <a:avLst/>
          </a:prstGeom>
          <a:noFill/>
        </p:spPr>
        <p:txBody>
          <a:bodyPr wrap="none" rtlCol="0">
            <a:spAutoFit/>
          </a:bodyPr>
          <a:lstStyle/>
          <a:p>
            <a:r>
              <a:rPr lang="zh-TW" altLang="en-US" dirty="0"/>
              <a:t>搭配 </a:t>
            </a:r>
            <a:r>
              <a:rPr lang="en-US" altLang="zh-TW" dirty="0"/>
              <a:t>DevOps, CI / CD, </a:t>
            </a:r>
            <a:r>
              <a:rPr lang="zh-TW" altLang="en-US" dirty="0"/>
              <a:t>實現標準化</a:t>
            </a:r>
            <a:r>
              <a:rPr lang="en-US" altLang="zh-TW" dirty="0"/>
              <a:t>,</a:t>
            </a:r>
            <a:r>
              <a:rPr lang="zh-TW" altLang="en-US" dirty="0"/>
              <a:t> 快速的軟體生產流程</a:t>
            </a:r>
          </a:p>
        </p:txBody>
      </p:sp>
      <p:sp>
        <p:nvSpPr>
          <p:cNvPr id="8" name="文字方塊 7"/>
          <p:cNvSpPr txBox="1"/>
          <p:nvPr/>
        </p:nvSpPr>
        <p:spPr>
          <a:xfrm>
            <a:off x="6219092" y="5774076"/>
            <a:ext cx="5476371" cy="369332"/>
          </a:xfrm>
          <a:prstGeom prst="rect">
            <a:avLst/>
          </a:prstGeom>
          <a:noFill/>
        </p:spPr>
        <p:txBody>
          <a:bodyPr wrap="none" rtlCol="0">
            <a:spAutoFit/>
          </a:bodyPr>
          <a:lstStyle/>
          <a:p>
            <a:r>
              <a:rPr lang="zh-TW" altLang="en-US" dirty="0"/>
              <a:t>搭配 </a:t>
            </a:r>
            <a:r>
              <a:rPr lang="en-US" altLang="zh-TW" dirty="0"/>
              <a:t>CI / CD, </a:t>
            </a:r>
            <a:r>
              <a:rPr lang="zh-TW" altLang="en-US" dirty="0"/>
              <a:t>與 </a:t>
            </a:r>
            <a:r>
              <a:rPr lang="en-US" altLang="zh-TW" dirty="0"/>
              <a:t>Docker,</a:t>
            </a:r>
            <a:r>
              <a:rPr lang="zh-TW" altLang="en-US" dirty="0"/>
              <a:t> 實現通用，標準化的快速佈署</a:t>
            </a:r>
          </a:p>
        </p:txBody>
      </p:sp>
    </p:spTree>
    <p:extLst>
      <p:ext uri="{BB962C8B-B14F-4D97-AF65-F5344CB8AC3E}">
        <p14:creationId xmlns:p14="http://schemas.microsoft.com/office/powerpoint/2010/main" val="9906617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10205554" y="4203573"/>
            <a:ext cx="1563447" cy="2098307"/>
          </a:xfrm>
          <a:prstGeom prst="roundRect">
            <a:avLst>
              <a:gd name="adj" fmla="val 14311"/>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20440" y="4203573"/>
            <a:ext cx="2129293" cy="2098307"/>
          </a:xfrm>
          <a:prstGeom prst="roundRect">
            <a:avLst>
              <a:gd name="adj" fmla="val 14311"/>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5134835" y="1768637"/>
            <a:ext cx="2129293" cy="16621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idx="4294967295"/>
          </p:nvPr>
        </p:nvSpPr>
        <p:spPr>
          <a:xfrm>
            <a:off x="2133600" y="287338"/>
            <a:ext cx="10058400" cy="1449387"/>
          </a:xfrm>
        </p:spPr>
        <p:txBody>
          <a:bodyPr>
            <a:normAutofit/>
          </a:bodyPr>
          <a:lstStyle/>
          <a:p>
            <a:r>
              <a:rPr lang="zh-TW" altLang="en-US" dirty="0">
                <a:solidFill>
                  <a:schemeClr val="tx1"/>
                </a:solidFill>
                <a:latin typeface="微軟正黑體" panose="020B0604030504040204" pitchFamily="34" charset="-120"/>
                <a:ea typeface="微軟正黑體" panose="020B0604030504040204" pitchFamily="34" charset="-120"/>
              </a:rPr>
              <a:t>微服務版本的架構 </a:t>
            </a:r>
            <a:r>
              <a:rPr lang="en-US" altLang="zh-TW" dirty="0">
                <a:solidFill>
                  <a:schemeClr val="tx1"/>
                </a:solidFill>
                <a:latin typeface="微軟正黑體" panose="020B0604030504040204" pitchFamily="34" charset="-120"/>
                <a:ea typeface="微軟正黑體" panose="020B0604030504040204" pitchFamily="34" charset="-120"/>
              </a:rPr>
              <a:t>(2016)</a:t>
            </a:r>
            <a:br>
              <a:rPr lang="en-US" altLang="zh-TW" dirty="0">
                <a:solidFill>
                  <a:schemeClr val="tx1"/>
                </a:solidFill>
                <a:latin typeface="微軟正黑體" panose="020B0604030504040204" pitchFamily="34" charset="-120"/>
                <a:ea typeface="微軟正黑體" panose="020B0604030504040204" pitchFamily="34" charset="-120"/>
              </a:rPr>
            </a:b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908" y="4332765"/>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3986" y="1858109"/>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7678" y="1858109"/>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1370" y="1858109"/>
            <a:ext cx="1022655" cy="1224736"/>
          </a:xfrm>
          <a:prstGeom prst="rect">
            <a:avLst/>
          </a:prstGeom>
        </p:spPr>
      </p:pic>
      <p:sp>
        <p:nvSpPr>
          <p:cNvPr id="11" name="文字方塊 10"/>
          <p:cNvSpPr txBox="1"/>
          <p:nvPr/>
        </p:nvSpPr>
        <p:spPr>
          <a:xfrm>
            <a:off x="6513411" y="5545516"/>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8592750" y="5545516"/>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7566" y="422605"/>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1945" y="422605"/>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1100" y="4329596"/>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2785" y="1858109"/>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8711" y="4332765"/>
            <a:ext cx="1040607" cy="1278779"/>
          </a:xfrm>
          <a:prstGeom prst="rect">
            <a:avLst/>
          </a:prstGeom>
        </p:spPr>
      </p:pic>
      <p:sp>
        <p:nvSpPr>
          <p:cNvPr id="21" name="文字方塊 20"/>
          <p:cNvSpPr txBox="1"/>
          <p:nvPr/>
        </p:nvSpPr>
        <p:spPr>
          <a:xfrm>
            <a:off x="10291945" y="5545515"/>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8800793" y="3061473"/>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5510534" y="3061473"/>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6305353" y="1176694"/>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6690772" y="3401518"/>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11144025" y="1034973"/>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5912786" y="1034973"/>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7960706" y="3394928"/>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9259211" y="3430805"/>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9861093" y="3430806"/>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59254" y="1460904"/>
            <a:ext cx="4801314" cy="40934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第一階段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重新調整系統架構，評估後優先處理</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能採用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現有</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的微服務的解決方案。</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latin typeface="微軟正黑體" panose="020B0604030504040204" pitchFamily="34" charset="-120"/>
                <a:ea typeface="微軟正黑體" panose="020B0604030504040204" pitchFamily="34" charset="-120"/>
              </a:rPr>
              <a:t>第二階段</a:t>
            </a:r>
            <a:r>
              <a:rPr lang="en-US" altLang="zh-TW" sz="2000" b="1" dirty="0">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優先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改寫</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最需要被切割，或是切割後</a:t>
            </a: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效益最大的服務。</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第三階段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評估合適的基礎建設，做好導入的準備。</a:t>
            </a:r>
          </a:p>
        </p:txBody>
      </p:sp>
      <p:sp>
        <p:nvSpPr>
          <p:cNvPr id="10" name="文字方塊 9"/>
          <p:cNvSpPr txBox="1"/>
          <p:nvPr/>
        </p:nvSpPr>
        <p:spPr>
          <a:xfrm>
            <a:off x="11503755" y="2194259"/>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10356616" y="3697118"/>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9257565" y="3766385"/>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7888119" y="3766385"/>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6350351" y="3766385"/>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5134835" y="2204406"/>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9657013" y="4708502"/>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9842782" y="44015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6935439" y="2470477"/>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6948998" y="2151804"/>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6935439" y="2876749"/>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7172459" y="3054677"/>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397217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667090"/>
            <a:ext cx="8684306" cy="6330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546141" y="4955166"/>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613488" y="4955166"/>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2521" y="4700703"/>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57527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57527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57527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25841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25841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94154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94154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92864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92864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idx="4294967295"/>
          </p:nvPr>
        </p:nvSpPr>
        <p:spPr>
          <a:xfrm>
            <a:off x="657546" y="409069"/>
            <a:ext cx="10356850" cy="1457325"/>
          </a:xfrm>
        </p:spPr>
        <p:txBody>
          <a:bodyPr>
            <a:normAutofit fontScale="90000"/>
          </a:bodyPr>
          <a:lstStyle/>
          <a:p>
            <a:r>
              <a:rPr lang="zh-TW" altLang="en-US" dirty="0">
                <a:solidFill>
                  <a:schemeClr val="tx1"/>
                </a:solidFill>
                <a:latin typeface="微軟正黑體" panose="020B0604030504040204" pitchFamily="34" charset="-120"/>
                <a:ea typeface="微軟正黑體" panose="020B0604030504040204" pitchFamily="34" charset="-120"/>
              </a:rPr>
              <a:t>同時服務多組客戶的佈署方式 </a:t>
            </a:r>
            <a:r>
              <a:rPr lang="en-US" altLang="zh-TW" dirty="0">
                <a:solidFill>
                  <a:schemeClr val="tx1"/>
                </a:solidFill>
                <a:latin typeface="微軟正黑體" panose="020B0604030504040204" pitchFamily="34" charset="-120"/>
                <a:ea typeface="微軟正黑體" panose="020B0604030504040204" pitchFamily="34" charset="-120"/>
              </a:rPr>
              <a:t>(TBD, 2018)</a:t>
            </a:r>
            <a:br>
              <a:rPr lang="en-US" altLang="zh-TW" dirty="0">
                <a:solidFill>
                  <a:schemeClr val="tx1"/>
                </a:solidFill>
                <a:latin typeface="微軟正黑體" panose="020B0604030504040204" pitchFamily="34" charset="-120"/>
                <a:ea typeface="微軟正黑體" panose="020B0604030504040204" pitchFamily="34" charset="-120"/>
              </a:rPr>
            </a:b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45" name="圖片 4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2073437"/>
            <a:ext cx="850225" cy="1018233"/>
          </a:xfrm>
          <a:prstGeom prst="rect">
            <a:avLst/>
          </a:prstGeom>
        </p:spPr>
      </p:pic>
      <p:pic>
        <p:nvPicPr>
          <p:cNvPr id="46" name="圖片 4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3439707"/>
            <a:ext cx="850225" cy="1018233"/>
          </a:xfrm>
          <a:prstGeom prst="rect">
            <a:avLst/>
          </a:prstGeom>
        </p:spPr>
      </p:pic>
      <p:sp>
        <p:nvSpPr>
          <p:cNvPr id="47" name="文字方塊 46"/>
          <p:cNvSpPr txBox="1"/>
          <p:nvPr/>
        </p:nvSpPr>
        <p:spPr>
          <a:xfrm>
            <a:off x="9236997" y="452932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83" y="488099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87449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57527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25841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94154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21515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82306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53550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420573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58255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99798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2052" y="6427188"/>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bg1"/>
                </a:solidFill>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37199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442648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Question?</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070265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t>謝謝大家 </a:t>
            </a:r>
            <a:r>
              <a:rPr lang="en-US" altLang="zh-TW" dirty="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a:t>請支持 安德魯的部落格 </a:t>
            </a:r>
            <a:r>
              <a:rPr lang="en-US" altLang="zh-TW" dirty="0"/>
              <a:t>~</a:t>
            </a:r>
          </a:p>
          <a:p>
            <a:r>
              <a:rPr lang="en-US" altLang="zh-TW" dirty="0">
                <a:hlinkClick r:id="rId3"/>
              </a:rPr>
              <a:t>https://www.facebook.com/andrew.blog.0928</a:t>
            </a:r>
            <a:endParaRPr lang="en-US" altLang="zh-TW" dirty="0"/>
          </a:p>
          <a:p>
            <a:r>
              <a:rPr lang="en-US" altLang="zh-TW" dirty="0">
                <a:hlinkClick r:id="rId4"/>
              </a:rPr>
              <a:t>http://columns.chicken-house.net/</a:t>
            </a:r>
            <a:endParaRPr lang="en-US" altLang="zh-TW" dirty="0"/>
          </a:p>
          <a:p>
            <a:endParaRPr lang="en-US" altLang="zh-TW" dirty="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543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94358"/>
            <a:ext cx="3200400" cy="3052967"/>
          </a:xfrm>
        </p:spPr>
        <p:txBody>
          <a:bodyPr>
            <a:normAutofit/>
          </a:bodyPr>
          <a:lstStyle/>
          <a:p>
            <a:r>
              <a:rPr lang="zh-TW" altLang="en-US" dirty="0"/>
              <a:t>技術異質性；</a:t>
            </a:r>
            <a:r>
              <a:rPr lang="en-US" altLang="zh-TW" dirty="0"/>
              <a:t/>
            </a:r>
            <a:br>
              <a:rPr lang="en-US" altLang="zh-TW" dirty="0"/>
            </a:br>
            <a:r>
              <a:rPr lang="zh-TW" altLang="en-US" dirty="0"/>
              <a:t>彈性；</a:t>
            </a:r>
            <a:r>
              <a:rPr lang="en-US" altLang="zh-TW" dirty="0"/>
              <a:t/>
            </a:r>
            <a:br>
              <a:rPr lang="en-US" altLang="zh-TW" dirty="0"/>
            </a:br>
            <a:r>
              <a:rPr lang="zh-TW" altLang="en-US" dirty="0"/>
              <a:t>擴展性；</a:t>
            </a:r>
            <a:r>
              <a:rPr lang="en-US" altLang="zh-TW" dirty="0"/>
              <a:t/>
            </a:r>
            <a:br>
              <a:rPr lang="en-US" altLang="zh-TW" dirty="0"/>
            </a:br>
            <a:r>
              <a:rPr lang="zh-TW" altLang="en-US" dirty="0"/>
              <a:t>容易部署；</a:t>
            </a:r>
            <a:r>
              <a:rPr lang="en-US" altLang="zh-TW" dirty="0"/>
              <a:t/>
            </a:r>
            <a:br>
              <a:rPr lang="en-US" altLang="zh-TW" dirty="0"/>
            </a:br>
            <a:r>
              <a:rPr lang="zh-TW" altLang="en-US" dirty="0"/>
              <a:t>最佳可替換性；</a:t>
            </a:r>
            <a:r>
              <a:rPr lang="en-US" altLang="zh-TW" dirty="0"/>
              <a:t/>
            </a:r>
            <a:br>
              <a:rPr lang="en-US" altLang="zh-TW" dirty="0"/>
            </a:br>
            <a:r>
              <a:rPr lang="zh-TW" altLang="en-US" dirty="0"/>
              <a:t>組合性；</a:t>
            </a:r>
          </a:p>
        </p:txBody>
      </p:sp>
      <p:sp>
        <p:nvSpPr>
          <p:cNvPr id="3" name="內容版面配置區 2"/>
          <p:cNvSpPr>
            <a:spLocks noGrp="1"/>
          </p:cNvSpPr>
          <p:nvPr>
            <p:ph idx="1"/>
          </p:nvPr>
        </p:nvSpPr>
        <p:spPr/>
        <p:txBody>
          <a:bodyPr/>
          <a:lstStyle/>
          <a:p>
            <a:r>
              <a:rPr lang="zh-TW" altLang="en-US" dirty="0"/>
              <a:t>參考架構</a:t>
            </a:r>
            <a:r>
              <a:rPr lang="en-US" altLang="zh-TW" dirty="0"/>
              <a:t>:</a:t>
            </a:r>
            <a:r>
              <a:rPr lang="zh-TW" altLang="en-US" dirty="0"/>
              <a:t> </a:t>
            </a:r>
            <a:r>
              <a:rPr lang="en-US" altLang="zh-TW" dirty="0" err="1"/>
              <a:t>StackOverflow</a:t>
            </a:r>
            <a:r>
              <a:rPr lang="en-US" altLang="zh-TW" dirty="0"/>
              <a:t> (2016)</a:t>
            </a:r>
            <a:endParaRPr lang="zh-TW" altLang="en-US" dirty="0"/>
          </a:p>
        </p:txBody>
      </p:sp>
      <p:sp>
        <p:nvSpPr>
          <p:cNvPr id="4" name="文字版面配置區 3"/>
          <p:cNvSpPr>
            <a:spLocks noGrp="1"/>
          </p:cNvSpPr>
          <p:nvPr>
            <p:ph type="body" sz="half" idx="2"/>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4263775" y="1163985"/>
            <a:ext cx="7815209" cy="5018187"/>
          </a:xfrm>
          <a:prstGeom prst="rect">
            <a:avLst/>
          </a:prstGeom>
        </p:spPr>
      </p:pic>
    </p:spTree>
    <p:extLst>
      <p:ext uri="{BB962C8B-B14F-4D97-AF65-F5344CB8AC3E}">
        <p14:creationId xmlns:p14="http://schemas.microsoft.com/office/powerpoint/2010/main" val="1956753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必要的 </a:t>
            </a:r>
            <a:r>
              <a:rPr lang="en-US" altLang="zh-TW" dirty="0"/>
              <a:t>(</a:t>
            </a:r>
            <a:r>
              <a:rPr lang="zh-TW" altLang="en-US" dirty="0"/>
              <a:t>轉移</a:t>
            </a:r>
            <a:r>
              <a:rPr lang="en-US" altLang="zh-TW" dirty="0"/>
              <a:t>)</a:t>
            </a:r>
            <a:r>
              <a:rPr lang="zh-TW" altLang="en-US" dirty="0"/>
              <a:t> 過程 </a:t>
            </a:r>
            <a:r>
              <a:rPr lang="en-US" altLang="zh-TW" dirty="0"/>
              <a:t>–</a:t>
            </a:r>
            <a:r>
              <a:rPr lang="zh-TW" altLang="en-US" dirty="0"/>
              <a:t> 切割服務的邊界</a:t>
            </a:r>
          </a:p>
        </p:txBody>
      </p:sp>
      <p:sp>
        <p:nvSpPr>
          <p:cNvPr id="3" name="內容版面配置區 2"/>
          <p:cNvSpPr>
            <a:spLocks noGrp="1"/>
          </p:cNvSpPr>
          <p:nvPr>
            <p:ph idx="1"/>
          </p:nvPr>
        </p:nvSpPr>
        <p:spPr/>
        <p:txBody>
          <a:bodyPr/>
          <a:lstStyle/>
          <a:p>
            <a:pPr marL="0" indent="0">
              <a:buNone/>
            </a:pPr>
            <a:r>
              <a:rPr lang="zh-TW" altLang="en-US" dirty="0"/>
              <a:t>微服務的優勢來自更小的細粒度。</a:t>
            </a:r>
            <a:endParaRPr lang="en-US" altLang="zh-TW" dirty="0"/>
          </a:p>
          <a:p>
            <a:pPr marL="0" indent="0">
              <a:buNone/>
            </a:pPr>
            <a:endParaRPr lang="en-US" altLang="zh-TW" dirty="0"/>
          </a:p>
          <a:p>
            <a:pPr>
              <a:buFont typeface="Wingdings" panose="05000000000000000000" pitchFamily="2" charset="2"/>
              <a:buChar char="l"/>
            </a:pPr>
            <a:r>
              <a:rPr lang="en-US" altLang="zh-TW" dirty="0"/>
              <a:t> Share Codes (concepts)</a:t>
            </a:r>
          </a:p>
          <a:p>
            <a:pPr>
              <a:buFont typeface="Wingdings" panose="05000000000000000000" pitchFamily="2" charset="2"/>
              <a:buChar char="l"/>
            </a:pPr>
            <a:r>
              <a:rPr lang="zh-TW" altLang="en-US" dirty="0"/>
              <a:t> </a:t>
            </a:r>
            <a:r>
              <a:rPr lang="en-US" altLang="zh-TW" dirty="0"/>
              <a:t>Share Library (binaries)</a:t>
            </a:r>
          </a:p>
          <a:p>
            <a:pPr>
              <a:buFont typeface="Wingdings" panose="05000000000000000000" pitchFamily="2" charset="2"/>
              <a:buChar char="l"/>
            </a:pPr>
            <a:r>
              <a:rPr lang="en-US" altLang="zh-TW" dirty="0"/>
              <a:t> Component (service process)</a:t>
            </a:r>
          </a:p>
          <a:p>
            <a:pPr>
              <a:buFont typeface="Wingdings" panose="05000000000000000000" pitchFamily="2" charset="2"/>
              <a:buChar char="l"/>
            </a:pPr>
            <a:r>
              <a:rPr lang="en-US" altLang="zh-TW" dirty="0"/>
              <a:t> Service (service instance)</a:t>
            </a:r>
            <a:endParaRPr lang="zh-TW" altLang="en-US" dirty="0"/>
          </a:p>
        </p:txBody>
      </p:sp>
    </p:spTree>
    <p:extLst>
      <p:ext uri="{BB962C8B-B14F-4D97-AF65-F5344CB8AC3E}">
        <p14:creationId xmlns:p14="http://schemas.microsoft.com/office/powerpoint/2010/main" val="3219803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892735"/>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5529</TotalTime>
  <Words>1856</Words>
  <Application>Microsoft Office PowerPoint</Application>
  <PresentationFormat>寬螢幕</PresentationFormat>
  <Paragraphs>341</Paragraphs>
  <Slides>69</Slides>
  <Notes>20</Notes>
  <HiddenSlides>4</HiddenSlides>
  <MMClips>0</MMClips>
  <ScaleCrop>false</ScaleCrop>
  <HeadingPairs>
    <vt:vector size="6" baseType="variant">
      <vt:variant>
        <vt:lpstr>使用字型</vt:lpstr>
      </vt:variant>
      <vt:variant>
        <vt:i4>9</vt:i4>
      </vt:variant>
      <vt:variant>
        <vt:lpstr>佈景主題</vt:lpstr>
      </vt:variant>
      <vt:variant>
        <vt:i4>3</vt:i4>
      </vt:variant>
      <vt:variant>
        <vt:lpstr>投影片標題</vt:lpstr>
      </vt:variant>
      <vt:variant>
        <vt:i4>69</vt:i4>
      </vt:variant>
    </vt:vector>
  </HeadingPairs>
  <TitlesOfParts>
    <vt:vector size="81" baseType="lpstr">
      <vt:lpstr>微軟正黑體</vt:lpstr>
      <vt:lpstr>新細明體</vt:lpstr>
      <vt:lpstr>Arial</vt:lpstr>
      <vt:lpstr>Calibri</vt:lpstr>
      <vt:lpstr>Calibri Light</vt:lpstr>
      <vt:lpstr>Consolas</vt:lpstr>
      <vt:lpstr>Segoe UI</vt:lpstr>
      <vt:lpstr>Segoe UI Light</vt:lpstr>
      <vt:lpstr>Wingdings</vt:lpstr>
      <vt:lpstr>回顧</vt:lpstr>
      <vt:lpstr>5-30721_Build_2016_Template_Dark</vt:lpstr>
      <vt:lpstr>5-30721_Build_2016_Template_Light</vt:lpstr>
      <vt:lpstr>大型 Web Application 轉移到 微服務的經驗分享</vt:lpstr>
      <vt:lpstr>PowerPoint 簡報</vt:lpstr>
      <vt:lpstr>微服務是什麼?</vt:lpstr>
      <vt:lpstr>微服務的定義</vt:lpstr>
      <vt:lpstr>小巧、專注； 自主性；</vt:lpstr>
      <vt:lpstr>PowerPoint 簡報</vt:lpstr>
      <vt:lpstr>技術異質性； 彈性； 擴展性； 容易部署； 最佳可替換性； 組合性；</vt:lpstr>
      <vt:lpstr>必要的 (轉移) 過程 – 切割服務的邊界</vt:lpstr>
      <vt:lpstr>PowerPoint 簡報</vt:lpstr>
      <vt:lpstr>PowerPoint 簡報</vt:lpstr>
      <vt:lpstr>PowerPoint 簡報</vt:lpstr>
      <vt:lpstr>PowerPoint 簡報</vt:lpstr>
      <vt:lpstr>微服務的進入門檻</vt:lpstr>
      <vt:lpstr>要享受微服務的好處是要代價的…</vt:lpstr>
      <vt:lpstr>進入微服務架構的門票…</vt:lpstr>
      <vt:lpstr>歷史背景: Orca HCM 系統現況(2013) </vt:lpstr>
      <vt:lpstr>我們的 "單體式" 系統有多複雜?</vt:lpstr>
      <vt:lpstr>原本的架構 (Before 2014) </vt:lpstr>
      <vt:lpstr>實作上的難題</vt:lpstr>
      <vt:lpstr>Q: 你期望透過微服務解決那些問題?</vt:lpstr>
      <vt:lpstr>切記!!   避免陷入 "一窩蜂驅動開發" !!</vt:lpstr>
      <vt:lpstr>PowerPoint 簡報</vt:lpstr>
      <vt:lpstr>一窩蜂的例子：</vt:lpstr>
      <vt:lpstr>在用之前先研究測試</vt:lpstr>
      <vt:lpstr>什麼時候下手？</vt:lpstr>
      <vt:lpstr>僱用對的人</vt:lpstr>
      <vt:lpstr>回到微服務化: 最後我們做了什麼??</vt:lpstr>
      <vt:lpstr>原本的架構 (Before 2014) </vt:lpstr>
      <vt:lpstr>微服務版本的架構 (2016) </vt:lpstr>
      <vt:lpstr>微服務架構-基礎建設</vt:lpstr>
      <vt:lpstr>導讀: Introduction to Microservices</vt:lpstr>
      <vt:lpstr>#2, Using API Gateway</vt:lpstr>
      <vt:lpstr>PowerPoint 簡報</vt:lpstr>
      <vt:lpstr>Benefits and Drawbacks</vt:lpstr>
      <vt:lpstr>Implementing an API Gateway</vt:lpstr>
      <vt:lpstr>#4, Service Discovery</vt:lpstr>
      <vt:lpstr>PowerPoint 簡報</vt:lpstr>
      <vt:lpstr>PowerPoint 簡報</vt:lpstr>
      <vt:lpstr>PowerPoint 簡報</vt:lpstr>
      <vt:lpstr>#5, Event-Driven</vt:lpstr>
      <vt:lpstr>PowerPoint 簡報</vt:lpstr>
      <vt:lpstr>PowerPoint 簡報</vt:lpstr>
      <vt:lpstr>PowerPoint 簡報</vt:lpstr>
      <vt:lpstr>Event 其他的應用</vt:lpstr>
      <vt:lpstr>#7, Refactoring a Monolith</vt:lpstr>
      <vt:lpstr>PowerPoint 簡報</vt:lpstr>
      <vt:lpstr>PowerPoint 簡報</vt:lpstr>
      <vt:lpstr>PowerPoint 簡報</vt:lpstr>
      <vt:lpstr>PowerPoint 簡報</vt:lpstr>
      <vt:lpstr>小結</vt:lpstr>
      <vt:lpstr>PowerPoint 簡報</vt:lpstr>
      <vt:lpstr>PowerPoint 簡報</vt:lpstr>
      <vt:lpstr>Docker, 最佳的微服務佈署技術</vt:lpstr>
      <vt:lpstr>你還在用舊工具解決新問題嗎? </vt:lpstr>
      <vt:lpstr>PowerPoint 簡報</vt:lpstr>
      <vt:lpstr>PowerPoint 簡報</vt:lpstr>
      <vt:lpstr>PowerPoint 簡報</vt:lpstr>
      <vt:lpstr>PowerPoint 簡報</vt:lpstr>
      <vt:lpstr>Immutable Services, 拋棄式的服務佈署方式</vt:lpstr>
      <vt:lpstr>Operating System as "Library"!</vt:lpstr>
      <vt:lpstr>如果 OS 跟 APP 一樣，用過即丟…</vt:lpstr>
      <vt:lpstr>OS as "Library"</vt:lpstr>
      <vt:lpstr>參考資源: HYPER-v container </vt:lpstr>
      <vt:lpstr>PowerPoint 簡報</vt:lpstr>
      <vt:lpstr>工業化的規模經濟</vt:lpstr>
      <vt:lpstr>微服務版本的架構 (2016) </vt:lpstr>
      <vt:lpstr>同時服務多組客戶的佈署方式 (TBD, 2018) </vt:lpstr>
      <vt:lpstr>Question?</vt:lpstr>
      <vt:lpstr>謝謝大家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123</cp:revision>
  <dcterms:created xsi:type="dcterms:W3CDTF">2016-11-15T09:34:15Z</dcterms:created>
  <dcterms:modified xsi:type="dcterms:W3CDTF">2017-02-21T17:54:19Z</dcterms:modified>
</cp:coreProperties>
</file>